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63" r:id="rId5"/>
    <p:sldId id="303" r:id="rId6"/>
    <p:sldId id="265" r:id="rId7"/>
    <p:sldId id="260" r:id="rId8"/>
    <p:sldId id="302" r:id="rId9"/>
    <p:sldId id="259" r:id="rId10"/>
    <p:sldId id="261" r:id="rId11"/>
    <p:sldId id="262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2" r:id="rId21"/>
    <p:sldId id="283" r:id="rId22"/>
    <p:sldId id="284" r:id="rId23"/>
    <p:sldId id="285" r:id="rId24"/>
    <p:sldId id="287" r:id="rId25"/>
    <p:sldId id="286" r:id="rId26"/>
    <p:sldId id="300" r:id="rId27"/>
    <p:sldId id="306" r:id="rId28"/>
    <p:sldId id="288" r:id="rId29"/>
    <p:sldId id="289" r:id="rId30"/>
    <p:sldId id="290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5" r:id="rId40"/>
    <p:sldId id="304" r:id="rId41"/>
    <p:sldId id="301" r:id="rId4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2094E5-30E1-45E0-8FA0-3F29884273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94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B6EA07-BFF6-4B44-8361-14D7059B0A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22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DB109-FBDD-422A-B187-4AD6867E4E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39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F72E57-3AC5-4390-BFFD-C4214C482B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0A0A1-6954-4B66-90B1-4C3678760A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6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D494D6-7388-4D77-84C3-3365AB4733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37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F34851-02EA-4216-8C39-65D00E8156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17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7B822F-7941-4231-BAB5-CEC0EF6FCF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98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F3D4E3-7B0F-4065-A39B-730CBF67D5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6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AF2BB9-25F5-4303-BE95-28EBB692EF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7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2F533F-C43A-4178-8140-F07BD207A9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17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CC"/>
            </a:gs>
            <a:gs pos="100000">
              <a:srgbClr val="FF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fld id="{44FC6B99-5607-45E8-A233-36636056F7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048000" y="3200400"/>
            <a:ext cx="59436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lang="en-US" sz="4400"/>
              <a:t>Intermolecular Forces and</a:t>
            </a:r>
          </a:p>
          <a:p>
            <a:pPr eaLnBrk="0" hangingPunct="0"/>
            <a:r>
              <a:rPr lang="en-US" sz="4400"/>
              <a:t>Liquids and Solids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343400" y="5486400"/>
            <a:ext cx="3352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endParaRPr lang="en-US" sz="3200" i="1" dirty="0"/>
          </a:p>
        </p:txBody>
      </p:sp>
      <p:pic>
        <p:nvPicPr>
          <p:cNvPr id="13316" name="Picture 7" descr="npo0001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2" t="17691" r="2351" b="3932"/>
          <a:stretch>
            <a:fillRect/>
          </a:stretch>
        </p:blipFill>
        <p:spPr bwMode="auto">
          <a:xfrm>
            <a:off x="152400" y="2590800"/>
            <a:ext cx="2971800" cy="364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8" descr="npo0001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3810000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038350" y="141288"/>
            <a:ext cx="5094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Types of Intermolecular Forces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52400" y="685800"/>
            <a:ext cx="8763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u="sng"/>
              <a:t>4. Dispersion Forces – van der Walls forces/London forces (weakest)</a:t>
            </a:r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62000" y="1447800"/>
            <a:ext cx="7772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Attractive forces that arise as a result of </a:t>
            </a:r>
            <a:r>
              <a:rPr lang="en-US" b="1"/>
              <a:t>temporary dipoles induced</a:t>
            </a:r>
            <a:r>
              <a:rPr lang="en-US"/>
              <a:t> in atoms or molecules</a:t>
            </a:r>
            <a:endParaRPr lang="en-US" b="1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11.2</a:t>
            </a:r>
          </a:p>
        </p:txBody>
      </p:sp>
      <p:pic>
        <p:nvPicPr>
          <p:cNvPr id="22534" name="Picture 13" descr="npo00019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56" t="3000" r="7877"/>
          <a:stretch>
            <a:fillRect/>
          </a:stretch>
        </p:blipFill>
        <p:spPr bwMode="auto">
          <a:xfrm>
            <a:off x="152400" y="2241550"/>
            <a:ext cx="2613025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Rectangle 14"/>
          <p:cNvSpPr>
            <a:spLocks noChangeArrowheads="1"/>
          </p:cNvSpPr>
          <p:nvPr/>
        </p:nvSpPr>
        <p:spPr bwMode="auto">
          <a:xfrm>
            <a:off x="0" y="2514600"/>
            <a:ext cx="8382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Rectangle 15"/>
          <p:cNvSpPr>
            <a:spLocks noChangeArrowheads="1"/>
          </p:cNvSpPr>
          <p:nvPr/>
        </p:nvSpPr>
        <p:spPr bwMode="auto">
          <a:xfrm>
            <a:off x="1219200" y="327660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Rectangle 16"/>
          <p:cNvSpPr>
            <a:spLocks noChangeArrowheads="1"/>
          </p:cNvSpPr>
          <p:nvPr/>
        </p:nvSpPr>
        <p:spPr bwMode="auto">
          <a:xfrm>
            <a:off x="1219200" y="4648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Rectangle 17"/>
          <p:cNvSpPr>
            <a:spLocks noChangeArrowheads="1"/>
          </p:cNvSpPr>
          <p:nvPr/>
        </p:nvSpPr>
        <p:spPr bwMode="auto">
          <a:xfrm>
            <a:off x="1270000" y="6096000"/>
            <a:ext cx="228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3565525" y="4154488"/>
            <a:ext cx="4156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ion-induced dipole interaction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3568700" y="5638800"/>
            <a:ext cx="4564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dipole-induced dipole interaction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/>
      <p:bldP spid="7187" grpId="0" autoUpdateAnimBg="0"/>
      <p:bldP spid="718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3" descr="npo0001a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0" b="5293"/>
          <a:stretch>
            <a:fillRect/>
          </a:stretch>
        </p:blipFill>
        <p:spPr bwMode="auto">
          <a:xfrm>
            <a:off x="5410200" y="2438400"/>
            <a:ext cx="33940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2767013" y="141288"/>
            <a:ext cx="36306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Intermolecular Forces</a:t>
            </a: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152400" y="6858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u="sng"/>
              <a:t>4. Dispersion Forces Continued</a:t>
            </a:r>
            <a:endParaRPr lang="en-US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11.2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88925" y="1411288"/>
            <a:ext cx="8626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b="1" i="1"/>
              <a:t>Polarizability</a:t>
            </a:r>
            <a:r>
              <a:rPr lang="en-US"/>
              <a:t> is the ease with which the electron distribution in the atom or molecule can be distorted.</a:t>
            </a:r>
            <a:endParaRPr lang="en-US" b="1" i="1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81000" y="2438400"/>
            <a:ext cx="68580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Polarizability increases with: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greater number of electrons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more diffuse electron cloud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04800" y="4375150"/>
            <a:ext cx="3962400" cy="1873250"/>
            <a:chOff x="192" y="2756"/>
            <a:chExt cx="2496" cy="1180"/>
          </a:xfrm>
        </p:grpSpPr>
        <p:sp>
          <p:nvSpPr>
            <p:cNvPr id="23563" name="Text Box 17"/>
            <p:cNvSpPr txBox="1">
              <a:spLocks noChangeArrowheads="1"/>
            </p:cNvSpPr>
            <p:nvPr/>
          </p:nvSpPr>
          <p:spPr bwMode="auto">
            <a:xfrm>
              <a:off x="1150" y="2756"/>
              <a:ext cx="1538" cy="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/>
              <a:r>
                <a:rPr lang="en-US"/>
                <a:t>Dispersion forces usually increase with molar mass.</a:t>
              </a:r>
            </a:p>
          </p:txBody>
        </p:sp>
        <p:pic>
          <p:nvPicPr>
            <p:cNvPr id="23564" name="Picture 18" descr="BD06107_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3014"/>
              <a:ext cx="918" cy="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13" name="Line 21"/>
          <p:cNvSpPr>
            <a:spLocks noChangeShapeType="1"/>
          </p:cNvSpPr>
          <p:nvPr/>
        </p:nvSpPr>
        <p:spPr bwMode="auto">
          <a:xfrm>
            <a:off x="6096000" y="4419600"/>
            <a:ext cx="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>
            <a:off x="8371741" y="4419600"/>
            <a:ext cx="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6" grpId="0" autoUpdateAnimBg="0"/>
      <p:bldP spid="8207" grpId="0" build="p" autoUpdateAnimBg="0"/>
      <p:bldP spid="8213" grpId="0" animBg="1"/>
      <p:bldP spid="82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219200" y="4572000"/>
            <a:ext cx="1854200" cy="685800"/>
            <a:chOff x="4272" y="2496"/>
            <a:chExt cx="1168" cy="432"/>
          </a:xfrm>
        </p:grpSpPr>
        <p:sp>
          <p:nvSpPr>
            <p:cNvPr id="24588" name="Text Box 3"/>
            <p:cNvSpPr txBox="1">
              <a:spLocks noChangeArrowheads="1"/>
            </p:cNvSpPr>
            <p:nvPr/>
          </p:nvSpPr>
          <p:spPr bwMode="auto">
            <a:xfrm>
              <a:off x="4726" y="2503"/>
              <a:ext cx="2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/>
              <a:r>
                <a:rPr lang="en-US"/>
                <a:t>S</a:t>
              </a:r>
            </a:p>
          </p:txBody>
        </p:sp>
        <p:grpSp>
          <p:nvGrpSpPr>
            <p:cNvPr id="24589" name="Group 37"/>
            <p:cNvGrpSpPr>
              <a:grpSpLocks/>
            </p:cNvGrpSpPr>
            <p:nvPr/>
          </p:nvGrpSpPr>
          <p:grpSpPr bwMode="auto">
            <a:xfrm rot="-1652731">
              <a:off x="4272" y="2633"/>
              <a:ext cx="480" cy="295"/>
              <a:chOff x="4272" y="2496"/>
              <a:chExt cx="480" cy="295"/>
            </a:xfrm>
          </p:grpSpPr>
          <p:sp>
            <p:nvSpPr>
              <p:cNvPr id="24605" name="Text Box 4"/>
              <p:cNvSpPr txBox="1">
                <a:spLocks noChangeArrowheads="1"/>
              </p:cNvSpPr>
              <p:nvPr/>
            </p:nvSpPr>
            <p:spPr bwMode="auto">
              <a:xfrm>
                <a:off x="4272" y="2503"/>
                <a:ext cx="26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/>
                <a:r>
                  <a:rPr lang="en-US"/>
                  <a:t>O</a:t>
                </a:r>
              </a:p>
            </p:txBody>
          </p:sp>
          <p:grpSp>
            <p:nvGrpSpPr>
              <p:cNvPr id="24606" name="Group 5"/>
              <p:cNvGrpSpPr>
                <a:grpSpLocks/>
              </p:cNvGrpSpPr>
              <p:nvPr/>
            </p:nvGrpSpPr>
            <p:grpSpPr bwMode="auto">
              <a:xfrm>
                <a:off x="4512" y="2625"/>
                <a:ext cx="240" cy="44"/>
                <a:chOff x="960" y="3712"/>
                <a:chExt cx="240" cy="44"/>
              </a:xfrm>
            </p:grpSpPr>
            <p:sp>
              <p:nvSpPr>
                <p:cNvPr id="24613" name="Line 6"/>
                <p:cNvSpPr>
                  <a:spLocks noChangeShapeType="1"/>
                </p:cNvSpPr>
                <p:nvPr/>
              </p:nvSpPr>
              <p:spPr bwMode="auto">
                <a:xfrm>
                  <a:off x="960" y="3756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614" name="Line 7"/>
                <p:cNvSpPr>
                  <a:spLocks noChangeShapeType="1"/>
                </p:cNvSpPr>
                <p:nvPr/>
              </p:nvSpPr>
              <p:spPr bwMode="auto">
                <a:xfrm>
                  <a:off x="960" y="3712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607" name="Group 10"/>
              <p:cNvGrpSpPr>
                <a:grpSpLocks/>
              </p:cNvGrpSpPr>
              <p:nvPr/>
            </p:nvGrpSpPr>
            <p:grpSpPr bwMode="auto">
              <a:xfrm rot="10800000">
                <a:off x="4336" y="2496"/>
                <a:ext cx="144" cy="48"/>
                <a:chOff x="3824" y="3888"/>
                <a:chExt cx="144" cy="48"/>
              </a:xfrm>
            </p:grpSpPr>
            <p:sp>
              <p:nvSpPr>
                <p:cNvPr id="24611" name="Oval 11"/>
                <p:cNvSpPr>
                  <a:spLocks noChangeArrowheads="1"/>
                </p:cNvSpPr>
                <p:nvPr/>
              </p:nvSpPr>
              <p:spPr bwMode="auto">
                <a:xfrm rot="5400000">
                  <a:off x="3920" y="388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12" name="Oval 12"/>
                <p:cNvSpPr>
                  <a:spLocks noChangeArrowheads="1"/>
                </p:cNvSpPr>
                <p:nvPr/>
              </p:nvSpPr>
              <p:spPr bwMode="auto">
                <a:xfrm rot="5400000">
                  <a:off x="3824" y="388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608" name="Group 13"/>
              <p:cNvGrpSpPr>
                <a:grpSpLocks/>
              </p:cNvGrpSpPr>
              <p:nvPr/>
            </p:nvGrpSpPr>
            <p:grpSpPr bwMode="auto">
              <a:xfrm rot="10800000">
                <a:off x="4336" y="2736"/>
                <a:ext cx="144" cy="48"/>
                <a:chOff x="3824" y="3888"/>
                <a:chExt cx="144" cy="48"/>
              </a:xfrm>
            </p:grpSpPr>
            <p:sp>
              <p:nvSpPr>
                <p:cNvPr id="24609" name="Oval 14"/>
                <p:cNvSpPr>
                  <a:spLocks noChangeArrowheads="1"/>
                </p:cNvSpPr>
                <p:nvPr/>
              </p:nvSpPr>
              <p:spPr bwMode="auto">
                <a:xfrm rot="5400000">
                  <a:off x="3920" y="388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10" name="Oval 15"/>
                <p:cNvSpPr>
                  <a:spLocks noChangeArrowheads="1"/>
                </p:cNvSpPr>
                <p:nvPr/>
              </p:nvSpPr>
              <p:spPr bwMode="auto">
                <a:xfrm rot="5400000">
                  <a:off x="3824" y="388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4590" name="Group 22"/>
            <p:cNvGrpSpPr>
              <a:grpSpLocks/>
            </p:cNvGrpSpPr>
            <p:nvPr/>
          </p:nvGrpSpPr>
          <p:grpSpPr bwMode="auto">
            <a:xfrm rot="10800000">
              <a:off x="4768" y="2496"/>
              <a:ext cx="144" cy="48"/>
              <a:chOff x="3824" y="3888"/>
              <a:chExt cx="144" cy="48"/>
            </a:xfrm>
          </p:grpSpPr>
          <p:sp>
            <p:nvSpPr>
              <p:cNvPr id="24603" name="Oval 23"/>
              <p:cNvSpPr>
                <a:spLocks noChangeArrowheads="1"/>
              </p:cNvSpPr>
              <p:nvPr/>
            </p:nvSpPr>
            <p:spPr bwMode="auto">
              <a:xfrm rot="5400000">
                <a:off x="3920" y="388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4" name="Oval 24"/>
              <p:cNvSpPr>
                <a:spLocks noChangeArrowheads="1"/>
              </p:cNvSpPr>
              <p:nvPr/>
            </p:nvSpPr>
            <p:spPr bwMode="auto">
              <a:xfrm rot="5400000">
                <a:off x="3824" y="388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591" name="Group 38"/>
            <p:cNvGrpSpPr>
              <a:grpSpLocks/>
            </p:cNvGrpSpPr>
            <p:nvPr/>
          </p:nvGrpSpPr>
          <p:grpSpPr bwMode="auto">
            <a:xfrm rot="1356682">
              <a:off x="4945" y="2586"/>
              <a:ext cx="495" cy="294"/>
              <a:chOff x="4945" y="2496"/>
              <a:chExt cx="495" cy="294"/>
            </a:xfrm>
          </p:grpSpPr>
          <p:sp>
            <p:nvSpPr>
              <p:cNvPr id="24592" name="Line 8"/>
              <p:cNvSpPr>
                <a:spLocks noChangeShapeType="1"/>
              </p:cNvSpPr>
              <p:nvPr/>
            </p:nvSpPr>
            <p:spPr bwMode="auto">
              <a:xfrm>
                <a:off x="4945" y="2646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3" name="Text Box 9"/>
              <p:cNvSpPr txBox="1">
                <a:spLocks noChangeArrowheads="1"/>
              </p:cNvSpPr>
              <p:nvPr/>
            </p:nvSpPr>
            <p:spPr bwMode="auto">
              <a:xfrm>
                <a:off x="5159" y="2502"/>
                <a:ext cx="26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/>
                <a:r>
                  <a:rPr lang="en-US"/>
                  <a:t>O</a:t>
                </a:r>
              </a:p>
            </p:txBody>
          </p:sp>
          <p:grpSp>
            <p:nvGrpSpPr>
              <p:cNvPr id="24594" name="Group 16"/>
              <p:cNvGrpSpPr>
                <a:grpSpLocks/>
              </p:cNvGrpSpPr>
              <p:nvPr/>
            </p:nvGrpSpPr>
            <p:grpSpPr bwMode="auto">
              <a:xfrm rot="10800000">
                <a:off x="5216" y="2496"/>
                <a:ext cx="144" cy="48"/>
                <a:chOff x="3824" y="3888"/>
                <a:chExt cx="144" cy="48"/>
              </a:xfrm>
            </p:grpSpPr>
            <p:sp>
              <p:nvSpPr>
                <p:cNvPr id="24601" name="Oval 17"/>
                <p:cNvSpPr>
                  <a:spLocks noChangeArrowheads="1"/>
                </p:cNvSpPr>
                <p:nvPr/>
              </p:nvSpPr>
              <p:spPr bwMode="auto">
                <a:xfrm rot="5400000">
                  <a:off x="3920" y="388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02" name="Oval 18"/>
                <p:cNvSpPr>
                  <a:spLocks noChangeArrowheads="1"/>
                </p:cNvSpPr>
                <p:nvPr/>
              </p:nvSpPr>
              <p:spPr bwMode="auto">
                <a:xfrm rot="5400000">
                  <a:off x="3824" y="388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595" name="Group 19"/>
              <p:cNvGrpSpPr>
                <a:grpSpLocks/>
              </p:cNvGrpSpPr>
              <p:nvPr/>
            </p:nvGrpSpPr>
            <p:grpSpPr bwMode="auto">
              <a:xfrm rot="10800000">
                <a:off x="5216" y="2736"/>
                <a:ext cx="144" cy="48"/>
                <a:chOff x="3824" y="3888"/>
                <a:chExt cx="144" cy="48"/>
              </a:xfrm>
            </p:grpSpPr>
            <p:sp>
              <p:nvSpPr>
                <p:cNvPr id="24599" name="Oval 20"/>
                <p:cNvSpPr>
                  <a:spLocks noChangeArrowheads="1"/>
                </p:cNvSpPr>
                <p:nvPr/>
              </p:nvSpPr>
              <p:spPr bwMode="auto">
                <a:xfrm rot="5400000">
                  <a:off x="3920" y="388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00" name="Oval 21"/>
                <p:cNvSpPr>
                  <a:spLocks noChangeArrowheads="1"/>
                </p:cNvSpPr>
                <p:nvPr/>
              </p:nvSpPr>
              <p:spPr bwMode="auto">
                <a:xfrm rot="5400000">
                  <a:off x="3824" y="388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596" name="Group 25"/>
              <p:cNvGrpSpPr>
                <a:grpSpLocks/>
              </p:cNvGrpSpPr>
              <p:nvPr/>
            </p:nvGrpSpPr>
            <p:grpSpPr bwMode="auto">
              <a:xfrm rot="5400000">
                <a:off x="5344" y="2624"/>
                <a:ext cx="144" cy="48"/>
                <a:chOff x="3824" y="3888"/>
                <a:chExt cx="144" cy="48"/>
              </a:xfrm>
            </p:grpSpPr>
            <p:sp>
              <p:nvSpPr>
                <p:cNvPr id="24597" name="Oval 26"/>
                <p:cNvSpPr>
                  <a:spLocks noChangeArrowheads="1"/>
                </p:cNvSpPr>
                <p:nvPr/>
              </p:nvSpPr>
              <p:spPr bwMode="auto">
                <a:xfrm rot="5400000">
                  <a:off x="3920" y="388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598" name="Oval 27"/>
                <p:cNvSpPr>
                  <a:spLocks noChangeArrowheads="1"/>
                </p:cNvSpPr>
                <p:nvPr/>
              </p:nvSpPr>
              <p:spPr bwMode="auto">
                <a:xfrm rot="5400000">
                  <a:off x="3824" y="3888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228600" y="228600"/>
          <a:ext cx="855663" cy="163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5" name="Clip" r:id="rId3" imgW="856440" imgH="1637640" progId="MS_ClipArt_Gallery.2">
                  <p:embed/>
                </p:oleObj>
              </mc:Choice>
              <mc:Fallback>
                <p:oleObj name="Clip" r:id="rId3" imgW="856440" imgH="163764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28600"/>
                        <a:ext cx="855663" cy="163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Text Box 29"/>
          <p:cNvSpPr txBox="1">
            <a:spLocks noChangeArrowheads="1"/>
          </p:cNvSpPr>
          <p:nvPr/>
        </p:nvSpPr>
        <p:spPr bwMode="auto">
          <a:xfrm>
            <a:off x="1295400" y="381000"/>
            <a:ext cx="7620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What type(s) of intermolecular forces exist between each of the following molecules?</a:t>
            </a:r>
          </a:p>
        </p:txBody>
      </p:sp>
      <p:sp>
        <p:nvSpPr>
          <p:cNvPr id="24581" name="Text Box 30"/>
          <p:cNvSpPr txBox="1">
            <a:spLocks noChangeArrowheads="1"/>
          </p:cNvSpPr>
          <p:nvPr/>
        </p:nvSpPr>
        <p:spPr bwMode="auto">
          <a:xfrm>
            <a:off x="152400" y="2057400"/>
            <a:ext cx="796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sz="2800">
                <a:solidFill>
                  <a:schemeClr val="accent2"/>
                </a:solidFill>
              </a:rPr>
              <a:t>HBr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49263" y="2501900"/>
            <a:ext cx="8245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HBr is a polar molecule: dipole-dipole forces.  There are also dispersion forces between HBr molecules.</a:t>
            </a:r>
          </a:p>
        </p:txBody>
      </p:sp>
      <p:sp>
        <p:nvSpPr>
          <p:cNvPr id="24583" name="Text Box 32"/>
          <p:cNvSpPr txBox="1">
            <a:spLocks noChangeArrowheads="1"/>
          </p:cNvSpPr>
          <p:nvPr/>
        </p:nvSpPr>
        <p:spPr bwMode="auto">
          <a:xfrm>
            <a:off x="152400" y="3505200"/>
            <a:ext cx="833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sz="2800">
                <a:solidFill>
                  <a:schemeClr val="accent2"/>
                </a:solidFill>
              </a:rPr>
              <a:t>CH</a:t>
            </a:r>
            <a:r>
              <a:rPr lang="en-US" sz="2800" baseline="-25000">
                <a:solidFill>
                  <a:schemeClr val="accent2"/>
                </a:solidFill>
              </a:rPr>
              <a:t>4</a:t>
            </a:r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449263" y="4038600"/>
            <a:ext cx="4875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CH</a:t>
            </a:r>
            <a:r>
              <a:rPr lang="en-US" baseline="-25000"/>
              <a:t>4</a:t>
            </a:r>
            <a:r>
              <a:rPr lang="en-US"/>
              <a:t> is nonpolar: dispersion forces.</a:t>
            </a:r>
          </a:p>
        </p:txBody>
      </p:sp>
      <p:sp>
        <p:nvSpPr>
          <p:cNvPr id="24585" name="Text Box 34"/>
          <p:cNvSpPr txBox="1">
            <a:spLocks noChangeArrowheads="1"/>
          </p:cNvSpPr>
          <p:nvPr/>
        </p:nvSpPr>
        <p:spPr bwMode="auto">
          <a:xfrm>
            <a:off x="152400" y="4953000"/>
            <a:ext cx="831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sz="2800">
                <a:solidFill>
                  <a:schemeClr val="accent2"/>
                </a:solidFill>
              </a:rPr>
              <a:t>SO</a:t>
            </a:r>
            <a:r>
              <a:rPr lang="en-US" sz="2800" baseline="-25000">
                <a:solidFill>
                  <a:schemeClr val="accent2"/>
                </a:solidFill>
              </a:rPr>
              <a:t>2</a:t>
            </a:r>
            <a:endParaRPr lang="en-US" sz="2800">
              <a:solidFill>
                <a:schemeClr val="accent2"/>
              </a:solidFill>
            </a:endParaRPr>
          </a:p>
        </p:txBody>
      </p:sp>
      <p:sp>
        <p:nvSpPr>
          <p:cNvPr id="10276" name="Text Box 36"/>
          <p:cNvSpPr txBox="1">
            <a:spLocks noChangeArrowheads="1"/>
          </p:cNvSpPr>
          <p:nvPr/>
        </p:nvSpPr>
        <p:spPr bwMode="auto">
          <a:xfrm>
            <a:off x="449263" y="5410200"/>
            <a:ext cx="8245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SO</a:t>
            </a:r>
            <a:r>
              <a:rPr lang="en-US" baseline="-25000"/>
              <a:t>2</a:t>
            </a:r>
            <a:r>
              <a:rPr lang="en-US"/>
              <a:t> is a polar molecule: dipole-dipole forces.  There are also dispersion forces between SO</a:t>
            </a:r>
            <a:r>
              <a:rPr lang="en-US" baseline="-25000"/>
              <a:t>2</a:t>
            </a:r>
            <a:r>
              <a:rPr lang="en-US"/>
              <a:t> molecules.</a:t>
            </a:r>
          </a:p>
        </p:txBody>
      </p:sp>
      <p:sp>
        <p:nvSpPr>
          <p:cNvPr id="24587" name="Text Box 40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1" grpId="0" autoUpdateAnimBg="0"/>
      <p:bldP spid="10273" grpId="0" autoUpdateAnimBg="0"/>
      <p:bldP spid="1027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874963" y="141288"/>
            <a:ext cx="3432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Properties of Liquids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853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i="1"/>
              <a:t>Surface tension</a:t>
            </a:r>
            <a:r>
              <a:rPr lang="en-US"/>
              <a:t> is the amount of energy required to stretch or increase the surface of a liquid by a unit area.</a:t>
            </a:r>
            <a:endParaRPr lang="en-US" b="1" i="1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219200" y="2579688"/>
            <a:ext cx="22256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Strong intermolecular forces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447800" y="4375150"/>
            <a:ext cx="17684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High surface tension</a:t>
            </a:r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11.3</a:t>
            </a:r>
          </a:p>
        </p:txBody>
      </p:sp>
      <p:pic>
        <p:nvPicPr>
          <p:cNvPr id="25607" name="Picture 8" descr="npo0001a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3" t="17996" r="30379"/>
          <a:stretch>
            <a:fillRect/>
          </a:stretch>
        </p:blipFill>
        <p:spPr bwMode="auto">
          <a:xfrm>
            <a:off x="4918075" y="1841500"/>
            <a:ext cx="3381375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  <p:bldP spid="1229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874963" y="141288"/>
            <a:ext cx="3432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Properties of Liquids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899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i="1"/>
              <a:t>Cohesion</a:t>
            </a:r>
            <a:r>
              <a:rPr lang="en-US"/>
              <a:t> is the intermolecular attraction between like molecules</a:t>
            </a:r>
            <a:endParaRPr lang="en-US" b="1" i="1"/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11.3</a:t>
            </a:r>
          </a:p>
        </p:txBody>
      </p:sp>
      <p:sp>
        <p:nvSpPr>
          <p:cNvPr id="26629" name="Text Box 8"/>
          <p:cNvSpPr txBox="1">
            <a:spLocks noChangeArrowheads="1"/>
          </p:cNvSpPr>
          <p:nvPr/>
        </p:nvSpPr>
        <p:spPr bwMode="auto">
          <a:xfrm>
            <a:off x="152400" y="1600200"/>
            <a:ext cx="899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i="1"/>
              <a:t>Adhesion</a:t>
            </a:r>
            <a:r>
              <a:rPr lang="en-US"/>
              <a:t> is an attraction between unlike molecules</a:t>
            </a:r>
            <a:endParaRPr lang="en-US" b="1" i="1"/>
          </a:p>
        </p:txBody>
      </p:sp>
      <p:pic>
        <p:nvPicPr>
          <p:cNvPr id="26630" name="Picture 9" descr="npo0001a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t="14998" r="5624" b="7498"/>
          <a:stretch>
            <a:fillRect/>
          </a:stretch>
        </p:blipFill>
        <p:spPr bwMode="auto">
          <a:xfrm>
            <a:off x="1295400" y="2413000"/>
            <a:ext cx="655320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31" name="Group 12"/>
          <p:cNvGrpSpPr>
            <a:grpSpLocks/>
          </p:cNvGrpSpPr>
          <p:nvPr/>
        </p:nvGrpSpPr>
        <p:grpSpPr bwMode="auto">
          <a:xfrm>
            <a:off x="2209800" y="2578100"/>
            <a:ext cx="1457325" cy="1003300"/>
            <a:chOff x="1392" y="1624"/>
            <a:chExt cx="918" cy="632"/>
          </a:xfrm>
        </p:grpSpPr>
        <p:sp>
          <p:nvSpPr>
            <p:cNvPr id="26636" name="Oval 10"/>
            <p:cNvSpPr>
              <a:spLocks noChangeArrowheads="1"/>
            </p:cNvSpPr>
            <p:nvPr/>
          </p:nvSpPr>
          <p:spPr bwMode="auto">
            <a:xfrm>
              <a:off x="1632" y="1968"/>
              <a:ext cx="432" cy="28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7" name="Text Box 11"/>
            <p:cNvSpPr txBox="1">
              <a:spLocks noChangeArrowheads="1"/>
            </p:cNvSpPr>
            <p:nvPr/>
          </p:nvSpPr>
          <p:spPr bwMode="auto">
            <a:xfrm>
              <a:off x="1392" y="1624"/>
              <a:ext cx="91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>
                  <a:solidFill>
                    <a:srgbClr val="FF0000"/>
                  </a:solidFill>
                </a:rPr>
                <a:t>Adhesion</a:t>
              </a:r>
              <a:endParaRPr lang="en-US" sz="1600">
                <a:solidFill>
                  <a:srgbClr val="FF0000"/>
                </a:solidFill>
              </a:endParaRPr>
            </a:p>
          </p:txBody>
        </p:sp>
      </p:grpSp>
      <p:sp>
        <p:nvSpPr>
          <p:cNvPr id="26632" name="Oval 14"/>
          <p:cNvSpPr>
            <a:spLocks noChangeArrowheads="1"/>
          </p:cNvSpPr>
          <p:nvPr/>
        </p:nvSpPr>
        <p:spPr bwMode="auto">
          <a:xfrm>
            <a:off x="5867400" y="5422900"/>
            <a:ext cx="685800" cy="457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Text Box 15"/>
          <p:cNvSpPr txBox="1">
            <a:spLocks noChangeArrowheads="1"/>
          </p:cNvSpPr>
          <p:nvPr/>
        </p:nvSpPr>
        <p:spPr bwMode="auto">
          <a:xfrm>
            <a:off x="5486400" y="4876800"/>
            <a:ext cx="1474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>
                <a:solidFill>
                  <a:srgbClr val="FF0000"/>
                </a:solidFill>
              </a:rPr>
              <a:t>Cohesion</a:t>
            </a: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26634" name="Text Box 19"/>
          <p:cNvSpPr txBox="1">
            <a:spLocks noChangeArrowheads="1"/>
          </p:cNvSpPr>
          <p:nvPr/>
        </p:nvSpPr>
        <p:spPr bwMode="auto">
          <a:xfrm>
            <a:off x="1676400" y="4191000"/>
            <a:ext cx="2505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attracted to glass</a:t>
            </a:r>
          </a:p>
        </p:txBody>
      </p:sp>
      <p:sp>
        <p:nvSpPr>
          <p:cNvPr id="26635" name="Text Box 20"/>
          <p:cNvSpPr txBox="1">
            <a:spLocks noChangeArrowheads="1"/>
          </p:cNvSpPr>
          <p:nvPr/>
        </p:nvSpPr>
        <p:spPr bwMode="auto">
          <a:xfrm>
            <a:off x="4594225" y="6019800"/>
            <a:ext cx="323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attracted to each 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874963" y="141288"/>
            <a:ext cx="34321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Properties of Liquids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899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i="1"/>
              <a:t>Viscosity</a:t>
            </a:r>
            <a:r>
              <a:rPr lang="en-US"/>
              <a:t> is a measure of a fluid’s resistance to flow.</a:t>
            </a:r>
            <a:endParaRPr lang="en-US" b="1" i="1"/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11.3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914400" y="2090738"/>
            <a:ext cx="22256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Strong intermolecular forces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143000" y="4114800"/>
            <a:ext cx="1768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High viscosity</a:t>
            </a:r>
          </a:p>
        </p:txBody>
      </p:sp>
      <p:pic>
        <p:nvPicPr>
          <p:cNvPr id="27655" name="Picture 10" descr="npo0001a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3" r="26820" b="9157"/>
          <a:stretch>
            <a:fillRect/>
          </a:stretch>
        </p:blipFill>
        <p:spPr bwMode="auto">
          <a:xfrm>
            <a:off x="3276600" y="1389063"/>
            <a:ext cx="5727700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utoUpdateAnimBg="0"/>
      <p:bldP spid="1434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npo0001a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6" t="20998" r="18001"/>
          <a:stretch>
            <a:fillRect/>
          </a:stretch>
        </p:blipFill>
        <p:spPr bwMode="auto">
          <a:xfrm>
            <a:off x="4403725" y="2819400"/>
            <a:ext cx="474027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 descr="npo0001a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"/>
          <a:stretch>
            <a:fillRect/>
          </a:stretch>
        </p:blipFill>
        <p:spPr bwMode="auto">
          <a:xfrm>
            <a:off x="50800" y="25400"/>
            <a:ext cx="4724400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826000" y="1539875"/>
            <a:ext cx="2608263" cy="1673225"/>
            <a:chOff x="3040" y="970"/>
            <a:chExt cx="1643" cy="1054"/>
          </a:xfrm>
        </p:grpSpPr>
        <p:sp>
          <p:nvSpPr>
            <p:cNvPr id="28683" name="Line 4"/>
            <p:cNvSpPr>
              <a:spLocks noChangeShapeType="1"/>
            </p:cNvSpPr>
            <p:nvPr/>
          </p:nvSpPr>
          <p:spPr bwMode="auto">
            <a:xfrm>
              <a:off x="3856" y="1448"/>
              <a:ext cx="0" cy="57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4" name="Text Box 5"/>
            <p:cNvSpPr txBox="1">
              <a:spLocks noChangeArrowheads="1"/>
            </p:cNvSpPr>
            <p:nvPr/>
          </p:nvSpPr>
          <p:spPr bwMode="auto">
            <a:xfrm>
              <a:off x="3040" y="970"/>
              <a:ext cx="1643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FF0000"/>
                  </a:solidFill>
                </a:rPr>
                <a:t>Maximum Density</a:t>
              </a:r>
            </a:p>
            <a:p>
              <a:pPr eaLnBrk="1" hangingPunct="1"/>
              <a:r>
                <a:rPr lang="en-US">
                  <a:solidFill>
                    <a:srgbClr val="FF0000"/>
                  </a:solidFill>
                </a:rPr>
                <a:t>4</a:t>
              </a:r>
              <a:r>
                <a:rPr lang="en-US" baseline="30000">
                  <a:solidFill>
                    <a:srgbClr val="FF0000"/>
                  </a:solidFill>
                </a:rPr>
                <a:t>0</a:t>
              </a:r>
              <a:r>
                <a:rPr lang="en-US">
                  <a:solidFill>
                    <a:srgbClr val="FF0000"/>
                  </a:solidFill>
                </a:rPr>
                <a:t>C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82600" y="3733800"/>
            <a:ext cx="3946525" cy="3048000"/>
            <a:chOff x="304" y="2352"/>
            <a:chExt cx="2486" cy="1920"/>
          </a:xfrm>
        </p:grpSpPr>
        <p:pic>
          <p:nvPicPr>
            <p:cNvPr id="28681" name="Picture 7" descr="npo0001b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" y="2640"/>
              <a:ext cx="1562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2" name="Text Box 8"/>
            <p:cNvSpPr txBox="1">
              <a:spLocks noChangeArrowheads="1"/>
            </p:cNvSpPr>
            <p:nvPr/>
          </p:nvSpPr>
          <p:spPr bwMode="auto">
            <a:xfrm>
              <a:off x="304" y="2352"/>
              <a:ext cx="248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/>
                <a:t>Ice is less dense than water</a:t>
              </a:r>
            </a:p>
          </p:txBody>
        </p:sp>
      </p:grpSp>
      <p:sp>
        <p:nvSpPr>
          <p:cNvPr id="28678" name="Text Box 9"/>
          <p:cNvSpPr txBox="1">
            <a:spLocks noChangeArrowheads="1"/>
          </p:cNvSpPr>
          <p:nvPr/>
        </p:nvSpPr>
        <p:spPr bwMode="auto">
          <a:xfrm>
            <a:off x="5792788" y="2401888"/>
            <a:ext cx="2436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Density of Water</a:t>
            </a:r>
          </a:p>
        </p:txBody>
      </p:sp>
      <p:sp>
        <p:nvSpPr>
          <p:cNvPr id="28679" name="Text Box 13"/>
          <p:cNvSpPr txBox="1">
            <a:spLocks noChangeArrowheads="1"/>
          </p:cNvSpPr>
          <p:nvPr/>
        </p:nvSpPr>
        <p:spPr bwMode="auto">
          <a:xfrm>
            <a:off x="8389938" y="6477000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11.3</a:t>
            </a:r>
          </a:p>
        </p:txBody>
      </p:sp>
      <p:sp>
        <p:nvSpPr>
          <p:cNvPr id="28680" name="Text Box 14"/>
          <p:cNvSpPr txBox="1">
            <a:spLocks noChangeArrowheads="1"/>
          </p:cNvSpPr>
          <p:nvPr/>
        </p:nvSpPr>
        <p:spPr bwMode="auto">
          <a:xfrm>
            <a:off x="4953000" y="228600"/>
            <a:ext cx="419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Water is a Unique Substance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npo0001b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" t="30000" r="2251" b="10500"/>
          <a:stretch>
            <a:fillRect/>
          </a:stretch>
        </p:blipFill>
        <p:spPr bwMode="auto">
          <a:xfrm>
            <a:off x="152400" y="3352800"/>
            <a:ext cx="65532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763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A </a:t>
            </a:r>
            <a:r>
              <a:rPr lang="en-US" b="1" i="1"/>
              <a:t>crystalline solid</a:t>
            </a:r>
            <a:r>
              <a:rPr lang="en-US"/>
              <a:t> possesses rigid and long-range order.  In a crystalline solid, atoms, molecules or ions occupy specific (predictable) positions.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52400" y="1447800"/>
            <a:ext cx="868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An </a:t>
            </a:r>
            <a:r>
              <a:rPr lang="en-US" b="1" i="1"/>
              <a:t>amorphous</a:t>
            </a:r>
            <a:r>
              <a:rPr lang="en-US"/>
              <a:t> </a:t>
            </a:r>
            <a:r>
              <a:rPr lang="en-US" b="1" i="1"/>
              <a:t>solid</a:t>
            </a:r>
            <a:r>
              <a:rPr lang="en-US"/>
              <a:t> does not possess a well-defined arrangement and long-range molecular order.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52400" y="2438400"/>
            <a:ext cx="853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A </a:t>
            </a:r>
            <a:r>
              <a:rPr lang="en-US" b="1" i="1"/>
              <a:t>unit cell</a:t>
            </a:r>
            <a:r>
              <a:rPr lang="en-US"/>
              <a:t> is the basic repeating structural unit of a crystalline solid.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52400" y="6345238"/>
            <a:ext cx="1338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Unit Cell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231900" y="3862388"/>
            <a:ext cx="981075" cy="1395412"/>
            <a:chOff x="1502" y="2433"/>
            <a:chExt cx="618" cy="879"/>
          </a:xfrm>
        </p:grpSpPr>
        <p:sp>
          <p:nvSpPr>
            <p:cNvPr id="29707" name="Line 7"/>
            <p:cNvSpPr>
              <a:spLocks noChangeShapeType="1"/>
            </p:cNvSpPr>
            <p:nvPr/>
          </p:nvSpPr>
          <p:spPr bwMode="auto">
            <a:xfrm>
              <a:off x="1816" y="2928"/>
              <a:ext cx="0" cy="3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08" name="Text Box 8"/>
            <p:cNvSpPr txBox="1">
              <a:spLocks noChangeArrowheads="1"/>
            </p:cNvSpPr>
            <p:nvPr/>
          </p:nvSpPr>
          <p:spPr bwMode="auto">
            <a:xfrm>
              <a:off x="1502" y="2433"/>
              <a:ext cx="618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FF0000"/>
                  </a:solidFill>
                </a:rPr>
                <a:t>lattice</a:t>
              </a:r>
            </a:p>
            <a:p>
              <a:pPr eaLnBrk="1" hangingPunct="1"/>
              <a:r>
                <a:rPr lang="en-US">
                  <a:solidFill>
                    <a:srgbClr val="FF0000"/>
                  </a:solidFill>
                </a:rPr>
                <a:t>point</a:t>
              </a:r>
            </a:p>
          </p:txBody>
        </p:sp>
      </p:grp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2087563" y="6343650"/>
            <a:ext cx="36274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Unit cells in 3 dimensions</a:t>
            </a:r>
          </a:p>
        </p:txBody>
      </p:sp>
      <p:sp>
        <p:nvSpPr>
          <p:cNvPr id="29705" name="Text Box 10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11.4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6629400" y="3767138"/>
            <a:ext cx="2438400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u="sng"/>
              <a:t>At lattice points:</a:t>
            </a:r>
            <a:endParaRPr lang="en-US"/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Atoms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Molecules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  <p:bldP spid="16388" grpId="0" autoUpdateAnimBg="0"/>
      <p:bldP spid="1639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npo0001b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" t="3000" r="4500" b="6000"/>
          <a:stretch>
            <a:fillRect/>
          </a:stretch>
        </p:blipFill>
        <p:spPr bwMode="auto">
          <a:xfrm>
            <a:off x="381000" y="342900"/>
            <a:ext cx="8378825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npo0001b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"/>
          <a:stretch>
            <a:fillRect/>
          </a:stretch>
        </p:blipFill>
        <p:spPr bwMode="auto">
          <a:xfrm>
            <a:off x="152400" y="304800"/>
            <a:ext cx="8839200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2400" y="304800"/>
            <a:ext cx="6858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A </a:t>
            </a:r>
            <a:r>
              <a:rPr lang="en-US" b="1" i="1"/>
              <a:t>phase</a:t>
            </a:r>
            <a:r>
              <a:rPr lang="en-US"/>
              <a:t> is a homogeneous part of the system in contact with other parts of the system but separated from them by a well-defined boundary.</a:t>
            </a:r>
          </a:p>
        </p:txBody>
      </p:sp>
      <p:pic>
        <p:nvPicPr>
          <p:cNvPr id="14339" name="Picture 3" descr="FD0037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65100"/>
            <a:ext cx="18288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273675" y="1524000"/>
            <a:ext cx="1455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u="sng"/>
              <a:t>2 Phases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781550" y="2171700"/>
            <a:ext cx="2439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Solid phase - ice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4535488" y="2819400"/>
            <a:ext cx="293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Liquid phase - water</a:t>
            </a: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11.1</a:t>
            </a:r>
          </a:p>
        </p:txBody>
      </p:sp>
      <p:pic>
        <p:nvPicPr>
          <p:cNvPr id="14344" name="Picture 10" descr="npo00019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6"/>
          <a:stretch>
            <a:fillRect/>
          </a:stretch>
        </p:blipFill>
        <p:spPr bwMode="auto">
          <a:xfrm>
            <a:off x="0" y="3352800"/>
            <a:ext cx="9140825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109913" y="90488"/>
            <a:ext cx="2933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Types of Crystals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12725" y="725488"/>
            <a:ext cx="86264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u="sng"/>
              <a:t>Ionic Crystals </a:t>
            </a:r>
            <a:r>
              <a:rPr lang="en-US"/>
              <a:t>– </a:t>
            </a:r>
            <a:r>
              <a:rPr lang="en-US">
                <a:solidFill>
                  <a:srgbClr val="FF0000"/>
                </a:solidFill>
              </a:rPr>
              <a:t>Ion-Ion interactions are the strongest (including the “intermolecular forces” (H bonding, etc.)</a:t>
            </a:r>
            <a:r>
              <a:rPr lang="en-US" u="sng">
                <a:solidFill>
                  <a:srgbClr val="FF0000"/>
                </a:solidFill>
              </a:rPr>
              <a:t> 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/>
              <a:t>Lattice points occupied by cations and anions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/>
              <a:t>Held together by electrostatic attraction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/>
              <a:t>Hard, brittle, high melting point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/>
              <a:t>Poor conductor of heat and electricity</a:t>
            </a:r>
          </a:p>
        </p:txBody>
      </p:sp>
      <p:pic>
        <p:nvPicPr>
          <p:cNvPr id="32772" name="Picture 4" descr="npo0001c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96" b="23997"/>
          <a:stretch>
            <a:fillRect/>
          </a:stretch>
        </p:blipFill>
        <p:spPr bwMode="auto">
          <a:xfrm>
            <a:off x="457200" y="3200400"/>
            <a:ext cx="8128000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295400" y="5943600"/>
            <a:ext cx="846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CsCl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962400" y="5943600"/>
            <a:ext cx="742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ZnS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6724650" y="5943600"/>
            <a:ext cx="873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CaF</a:t>
            </a:r>
            <a:r>
              <a:rPr lang="en-US" baseline="-25000"/>
              <a:t>2</a:t>
            </a:r>
            <a:endParaRPr lang="en-US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109913" y="90488"/>
            <a:ext cx="2933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Types of Crystals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12725" y="725488"/>
            <a:ext cx="80168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u="sng"/>
              <a:t>Covalent Crystals </a:t>
            </a:r>
            <a:r>
              <a:rPr lang="en-US"/>
              <a:t>– </a:t>
            </a:r>
            <a:r>
              <a:rPr lang="en-US">
                <a:solidFill>
                  <a:srgbClr val="FF0000"/>
                </a:solidFill>
              </a:rPr>
              <a:t>Stronger than IM forces but generally weaker than ion-ion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 sz="2000"/>
              <a:t>Lattice points occupied by atoms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 sz="2000"/>
              <a:t>Held together by covalent bonds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 sz="2000"/>
              <a:t>Hard, high melting point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 sz="2000"/>
              <a:t>Poor conductor of heat and electricity</a:t>
            </a:r>
          </a:p>
        </p:txBody>
      </p:sp>
      <p:sp>
        <p:nvSpPr>
          <p:cNvPr id="33796" name="Text Box 8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11.6</a:t>
            </a:r>
          </a:p>
        </p:txBody>
      </p:sp>
      <p:pic>
        <p:nvPicPr>
          <p:cNvPr id="33797" name="Picture 9" descr="npo0001c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98" b="13498"/>
          <a:stretch>
            <a:fillRect/>
          </a:stretch>
        </p:blipFill>
        <p:spPr bwMode="auto">
          <a:xfrm>
            <a:off x="838200" y="2816225"/>
            <a:ext cx="7467600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 Box 10"/>
          <p:cNvSpPr txBox="1">
            <a:spLocks noChangeArrowheads="1"/>
          </p:cNvSpPr>
          <p:nvPr/>
        </p:nvSpPr>
        <p:spPr bwMode="auto">
          <a:xfrm>
            <a:off x="1536700" y="6288088"/>
            <a:ext cx="1355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diamond</a:t>
            </a:r>
          </a:p>
        </p:txBody>
      </p:sp>
      <p:sp>
        <p:nvSpPr>
          <p:cNvPr id="33799" name="Text Box 11"/>
          <p:cNvSpPr txBox="1">
            <a:spLocks noChangeArrowheads="1"/>
          </p:cNvSpPr>
          <p:nvPr/>
        </p:nvSpPr>
        <p:spPr bwMode="auto">
          <a:xfrm>
            <a:off x="5540375" y="6286500"/>
            <a:ext cx="1287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graphite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057400" y="2895600"/>
            <a:ext cx="3822700" cy="1854200"/>
            <a:chOff x="1296" y="1824"/>
            <a:chExt cx="2408" cy="1168"/>
          </a:xfrm>
        </p:grpSpPr>
        <p:sp>
          <p:nvSpPr>
            <p:cNvPr id="33801" name="Oval 12"/>
            <p:cNvSpPr>
              <a:spLocks noChangeArrowheads="1"/>
            </p:cNvSpPr>
            <p:nvPr/>
          </p:nvSpPr>
          <p:spPr bwMode="auto">
            <a:xfrm>
              <a:off x="1296" y="2688"/>
              <a:ext cx="240" cy="28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2" name="Text Box 13"/>
            <p:cNvSpPr txBox="1">
              <a:spLocks noChangeArrowheads="1"/>
            </p:cNvSpPr>
            <p:nvPr/>
          </p:nvSpPr>
          <p:spPr bwMode="auto">
            <a:xfrm>
              <a:off x="1776" y="1824"/>
              <a:ext cx="605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2000">
                  <a:solidFill>
                    <a:srgbClr val="FF0000"/>
                  </a:solidFill>
                </a:rPr>
                <a:t>carbon</a:t>
              </a:r>
            </a:p>
            <a:p>
              <a:pPr eaLnBrk="1" hangingPunct="1"/>
              <a:r>
                <a:rPr lang="en-US" sz="2000">
                  <a:solidFill>
                    <a:srgbClr val="FF0000"/>
                  </a:solidFill>
                </a:rPr>
                <a:t>atoms</a:t>
              </a:r>
            </a:p>
          </p:txBody>
        </p:sp>
        <p:sp>
          <p:nvSpPr>
            <p:cNvPr id="33803" name="Oval 14"/>
            <p:cNvSpPr>
              <a:spLocks noChangeArrowheads="1"/>
            </p:cNvSpPr>
            <p:nvPr/>
          </p:nvSpPr>
          <p:spPr bwMode="auto">
            <a:xfrm>
              <a:off x="3464" y="2704"/>
              <a:ext cx="240" cy="28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109913" y="90488"/>
            <a:ext cx="2933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Types of Crystals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12725" y="725488"/>
            <a:ext cx="5795963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u="sng"/>
              <a:t>Molecular Crystals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/>
              <a:t>Lattice points occupied by molecules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/>
              <a:t>Held together by intermolecular forces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/>
              <a:t>Soft, low melting point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/>
              <a:t>Poor conductor of heat and electricity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11.6</a:t>
            </a:r>
          </a:p>
        </p:txBody>
      </p:sp>
      <p:pic>
        <p:nvPicPr>
          <p:cNvPr id="34821" name="Picture 12" descr="j00735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91000"/>
            <a:ext cx="259397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109913" y="90488"/>
            <a:ext cx="2933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Types of Crystals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212725" y="725488"/>
            <a:ext cx="85502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u="sng"/>
              <a:t>Metallic Crystals </a:t>
            </a:r>
            <a:r>
              <a:rPr lang="en-US"/>
              <a:t>– </a:t>
            </a:r>
            <a:r>
              <a:rPr lang="en-US">
                <a:solidFill>
                  <a:srgbClr val="FF0000"/>
                </a:solidFill>
              </a:rPr>
              <a:t>Typically weaker than covalent, but can be in the low end of covalent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 sz="2000"/>
              <a:t>Lattice points occupied by metal atoms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 sz="2000"/>
              <a:t>Held together by metallic bonds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 sz="2000"/>
              <a:t>Soft to hard, low to high melting point</a:t>
            </a:r>
          </a:p>
          <a:p>
            <a:pPr algn="l" eaLnBrk="1" hangingPunct="1">
              <a:lnSpc>
                <a:spcPct val="110000"/>
              </a:lnSpc>
              <a:buFontTx/>
              <a:buChar char="•"/>
            </a:pPr>
            <a:r>
              <a:rPr lang="en-US" sz="2000"/>
              <a:t>Good conductors of heat and electricity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11.6</a:t>
            </a:r>
          </a:p>
        </p:txBody>
      </p:sp>
      <p:pic>
        <p:nvPicPr>
          <p:cNvPr id="35845" name="Picture 6" descr="npo0001c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9" t="12000" r="15750"/>
          <a:stretch>
            <a:fillRect/>
          </a:stretch>
        </p:blipFill>
        <p:spPr bwMode="auto">
          <a:xfrm>
            <a:off x="4502150" y="3200400"/>
            <a:ext cx="3533775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3854450" y="2859088"/>
            <a:ext cx="4827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Cross Section of a Metallic Crystal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295400" y="3302000"/>
            <a:ext cx="3606800" cy="822325"/>
            <a:chOff x="816" y="2080"/>
            <a:chExt cx="2272" cy="518"/>
          </a:xfrm>
        </p:grpSpPr>
        <p:sp>
          <p:nvSpPr>
            <p:cNvPr id="35851" name="Line 8"/>
            <p:cNvSpPr>
              <a:spLocks noChangeShapeType="1"/>
            </p:cNvSpPr>
            <p:nvPr/>
          </p:nvSpPr>
          <p:spPr bwMode="auto">
            <a:xfrm>
              <a:off x="1936" y="2336"/>
              <a:ext cx="11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52" name="Text Box 10"/>
            <p:cNvSpPr txBox="1">
              <a:spLocks noChangeArrowheads="1"/>
            </p:cNvSpPr>
            <p:nvPr/>
          </p:nvSpPr>
          <p:spPr bwMode="auto">
            <a:xfrm>
              <a:off x="816" y="2080"/>
              <a:ext cx="1196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/>
                <a:t>nucleus &amp;</a:t>
              </a:r>
            </a:p>
            <a:p>
              <a:pPr eaLnBrk="1" hangingPunct="1"/>
              <a:r>
                <a:rPr lang="en-US"/>
                <a:t>inner shell e</a:t>
              </a:r>
              <a:r>
                <a:rPr lang="en-US" baseline="30000"/>
                <a:t>-</a:t>
              </a:r>
              <a:endParaRPr 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371600" y="4572000"/>
            <a:ext cx="3632200" cy="822325"/>
            <a:chOff x="864" y="2880"/>
            <a:chExt cx="2288" cy="518"/>
          </a:xfrm>
        </p:grpSpPr>
        <p:sp>
          <p:nvSpPr>
            <p:cNvPr id="35849" name="Line 9"/>
            <p:cNvSpPr>
              <a:spLocks noChangeShapeType="1"/>
            </p:cNvSpPr>
            <p:nvPr/>
          </p:nvSpPr>
          <p:spPr bwMode="auto">
            <a:xfrm>
              <a:off x="2000" y="3152"/>
              <a:ext cx="11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50" name="Text Box 12"/>
            <p:cNvSpPr txBox="1">
              <a:spLocks noChangeArrowheads="1"/>
            </p:cNvSpPr>
            <p:nvPr/>
          </p:nvSpPr>
          <p:spPr bwMode="auto">
            <a:xfrm>
              <a:off x="864" y="2880"/>
              <a:ext cx="1174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/>
                <a:t>mobile “sea”</a:t>
              </a:r>
            </a:p>
            <a:p>
              <a:pPr eaLnBrk="1" hangingPunct="1"/>
              <a:r>
                <a:rPr lang="en-US"/>
                <a:t>of e</a:t>
              </a:r>
              <a:r>
                <a:rPr lang="en-US" baseline="30000"/>
                <a:t>-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68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An </a:t>
            </a:r>
            <a:r>
              <a:rPr lang="en-US" b="1" i="1"/>
              <a:t>amorphous</a:t>
            </a:r>
            <a:r>
              <a:rPr lang="en-US"/>
              <a:t> </a:t>
            </a:r>
            <a:r>
              <a:rPr lang="en-US" b="1" i="1"/>
              <a:t>solid</a:t>
            </a:r>
            <a:r>
              <a:rPr lang="en-US"/>
              <a:t> does not possess a well-defined arrangement and long-range molecular order.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36525" y="1182688"/>
            <a:ext cx="8702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endParaRPr lang="en-US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A </a:t>
            </a:r>
            <a:r>
              <a:rPr lang="en-US" b="1" i="1"/>
              <a:t>glass</a:t>
            </a:r>
            <a:r>
              <a:rPr lang="en-US"/>
              <a:t> is an optically transparent fusion product of inorganic materials that has cooled to a rigid state </a:t>
            </a:r>
            <a:r>
              <a:rPr lang="en-US" b="1"/>
              <a:t>without crystallizing</a:t>
            </a:r>
            <a:endParaRPr lang="en-US"/>
          </a:p>
        </p:txBody>
      </p:sp>
      <p:pic>
        <p:nvPicPr>
          <p:cNvPr id="36869" name="Picture 6" descr="npo0001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t="27000" r="9000" b="7500"/>
          <a:stretch>
            <a:fillRect/>
          </a:stretch>
        </p:blipFill>
        <p:spPr bwMode="auto">
          <a:xfrm>
            <a:off x="1933575" y="2438400"/>
            <a:ext cx="5457825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Text Box 7"/>
          <p:cNvSpPr txBox="1">
            <a:spLocks noChangeArrowheads="1"/>
          </p:cNvSpPr>
          <p:nvPr/>
        </p:nvSpPr>
        <p:spPr bwMode="auto">
          <a:xfrm>
            <a:off x="2057400" y="5883275"/>
            <a:ext cx="19399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Crystalline</a:t>
            </a:r>
          </a:p>
          <a:p>
            <a:pPr eaLnBrk="1" hangingPunct="1"/>
            <a:r>
              <a:rPr lang="en-US"/>
              <a:t>quartz (SiO</a:t>
            </a:r>
            <a:r>
              <a:rPr lang="en-US" baseline="-25000"/>
              <a:t>2</a:t>
            </a:r>
            <a:r>
              <a:rPr lang="en-US"/>
              <a:t>)</a:t>
            </a:r>
          </a:p>
        </p:txBody>
      </p:sp>
      <p:sp>
        <p:nvSpPr>
          <p:cNvPr id="36871" name="Text Box 8"/>
          <p:cNvSpPr txBox="1">
            <a:spLocks noChangeArrowheads="1"/>
          </p:cNvSpPr>
          <p:nvPr/>
        </p:nvSpPr>
        <p:spPr bwMode="auto">
          <a:xfrm>
            <a:off x="4773613" y="5880100"/>
            <a:ext cx="22034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Non-crystalline</a:t>
            </a:r>
          </a:p>
          <a:p>
            <a:pPr eaLnBrk="1" hangingPunct="1"/>
            <a:r>
              <a:rPr lang="en-US"/>
              <a:t>quartz glass</a:t>
            </a:r>
          </a:p>
        </p:txBody>
      </p:sp>
      <p:sp>
        <p:nvSpPr>
          <p:cNvPr id="36872" name="Text Box 9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3109913" y="90488"/>
            <a:ext cx="2933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Types of Crystals</a:t>
            </a: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11.6</a:t>
            </a:r>
          </a:p>
        </p:txBody>
      </p:sp>
      <p:pic>
        <p:nvPicPr>
          <p:cNvPr id="37892" name="Picture 6" descr="npo0001c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5" b="11140"/>
          <a:stretch>
            <a:fillRect/>
          </a:stretch>
        </p:blipFill>
        <p:spPr bwMode="auto">
          <a:xfrm>
            <a:off x="0" y="1355725"/>
            <a:ext cx="9140825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026"/>
          <p:cNvSpPr txBox="1">
            <a:spLocks noChangeArrowheads="1"/>
          </p:cNvSpPr>
          <p:nvPr/>
        </p:nvSpPr>
        <p:spPr bwMode="auto">
          <a:xfrm>
            <a:off x="544513" y="76200"/>
            <a:ext cx="8115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/>
              <a:t>Chemistry In Action:</a:t>
            </a:r>
            <a:r>
              <a:rPr lang="en-US"/>
              <a:t> High-Temperature Superconductors</a:t>
            </a:r>
            <a:endParaRPr lang="en-US" b="1"/>
          </a:p>
        </p:txBody>
      </p:sp>
      <p:pic>
        <p:nvPicPr>
          <p:cNvPr id="38915" name="Picture 1027" descr="npo0001c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57" t="2499" r="10626"/>
          <a:stretch>
            <a:fillRect/>
          </a:stretch>
        </p:blipFill>
        <p:spPr bwMode="auto">
          <a:xfrm>
            <a:off x="1676400" y="685800"/>
            <a:ext cx="28956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1028" descr="npo0001c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9" t="66241" r="65945"/>
          <a:stretch>
            <a:fillRect/>
          </a:stretch>
        </p:blipFill>
        <p:spPr bwMode="auto">
          <a:xfrm>
            <a:off x="304800" y="2387600"/>
            <a:ext cx="13716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1029" descr="npo0001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1" t="12498" r="8751"/>
          <a:stretch>
            <a:fillRect/>
          </a:stretch>
        </p:blipFill>
        <p:spPr bwMode="auto">
          <a:xfrm>
            <a:off x="4800600" y="609600"/>
            <a:ext cx="3810000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1030" descr="npo0001d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79" t="5000" b="3751"/>
          <a:stretch>
            <a:fillRect/>
          </a:stretch>
        </p:blipFill>
        <p:spPr bwMode="auto">
          <a:xfrm>
            <a:off x="5392738" y="3810000"/>
            <a:ext cx="260032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Energetics Teaser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following is presented as a introduction to the next unit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02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npo0001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"/>
          <a:stretch>
            <a:fillRect/>
          </a:stretch>
        </p:blipFill>
        <p:spPr bwMode="auto">
          <a:xfrm>
            <a:off x="0" y="193675"/>
            <a:ext cx="9144000" cy="665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 rot="-5400000">
            <a:off x="5214937" y="1922463"/>
            <a:ext cx="1812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>
                <a:solidFill>
                  <a:srgbClr val="FF0000"/>
                </a:solidFill>
              </a:rPr>
              <a:t>Evaporation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988300" y="457200"/>
            <a:ext cx="1155700" cy="6111875"/>
            <a:chOff x="5032" y="288"/>
            <a:chExt cx="728" cy="3850"/>
          </a:xfrm>
        </p:grpSpPr>
        <p:sp>
          <p:nvSpPr>
            <p:cNvPr id="39947" name="Text Box 4"/>
            <p:cNvSpPr txBox="1">
              <a:spLocks noChangeArrowheads="1"/>
            </p:cNvSpPr>
            <p:nvPr/>
          </p:nvSpPr>
          <p:spPr bwMode="auto">
            <a:xfrm>
              <a:off x="5032" y="3696"/>
              <a:ext cx="72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2000"/>
                <a:t>Greatest</a:t>
              </a:r>
            </a:p>
            <a:p>
              <a:pPr eaLnBrk="1" hangingPunct="1"/>
              <a:r>
                <a:rPr lang="en-US" sz="2000"/>
                <a:t>Order</a:t>
              </a:r>
            </a:p>
          </p:txBody>
        </p:sp>
        <p:sp>
          <p:nvSpPr>
            <p:cNvPr id="39948" name="Text Box 5"/>
            <p:cNvSpPr txBox="1">
              <a:spLocks noChangeArrowheads="1"/>
            </p:cNvSpPr>
            <p:nvPr/>
          </p:nvSpPr>
          <p:spPr bwMode="auto">
            <a:xfrm>
              <a:off x="5134" y="288"/>
              <a:ext cx="52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2000"/>
                <a:t>Least</a:t>
              </a:r>
            </a:p>
            <a:p>
              <a:pPr eaLnBrk="1" hangingPunct="1"/>
              <a:r>
                <a:rPr lang="en-US" sz="2000"/>
                <a:t>Order</a:t>
              </a:r>
            </a:p>
          </p:txBody>
        </p:sp>
        <p:sp>
          <p:nvSpPr>
            <p:cNvPr id="39949" name="Line 6"/>
            <p:cNvSpPr>
              <a:spLocks noChangeShapeType="1"/>
            </p:cNvSpPr>
            <p:nvPr/>
          </p:nvSpPr>
          <p:spPr bwMode="auto">
            <a:xfrm flipV="1">
              <a:off x="5424" y="720"/>
              <a:ext cx="0" cy="29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41" name="Text Box 8"/>
          <p:cNvSpPr txBox="1">
            <a:spLocks noChangeArrowheads="1"/>
          </p:cNvSpPr>
          <p:nvPr/>
        </p:nvSpPr>
        <p:spPr bwMode="auto">
          <a:xfrm>
            <a:off x="8389938" y="64611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11.8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 rot="-5400000">
            <a:off x="5836443" y="1897857"/>
            <a:ext cx="2068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>
                <a:solidFill>
                  <a:srgbClr val="FF0000"/>
                </a:solidFill>
              </a:rPr>
              <a:t>Condensation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04800" y="914400"/>
            <a:ext cx="3413125" cy="5791200"/>
            <a:chOff x="192" y="576"/>
            <a:chExt cx="2150" cy="3648"/>
          </a:xfrm>
        </p:grpSpPr>
        <p:pic>
          <p:nvPicPr>
            <p:cNvPr id="39944" name="Picture 11" descr="npo0001d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50" t="31500" r="2251" b="13499"/>
            <a:stretch>
              <a:fillRect/>
            </a:stretch>
          </p:blipFill>
          <p:spPr bwMode="auto">
            <a:xfrm>
              <a:off x="236" y="2160"/>
              <a:ext cx="2106" cy="1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45" name="Picture 10" descr="npo0001d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500" r="52875" b="13499"/>
            <a:stretch>
              <a:fillRect/>
            </a:stretch>
          </p:blipFill>
          <p:spPr bwMode="auto">
            <a:xfrm>
              <a:off x="192" y="576"/>
              <a:ext cx="2004" cy="1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6" name="Text Box 12"/>
            <p:cNvSpPr txBox="1">
              <a:spLocks noChangeArrowheads="1"/>
            </p:cNvSpPr>
            <p:nvPr/>
          </p:nvSpPr>
          <p:spPr bwMode="auto">
            <a:xfrm>
              <a:off x="912" y="3936"/>
              <a:ext cx="71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/>
                <a:t>T</a:t>
              </a:r>
              <a:r>
                <a:rPr lang="en-US" baseline="-25000"/>
                <a:t>2</a:t>
              </a:r>
              <a:r>
                <a:rPr lang="en-US"/>
                <a:t> &gt; T</a:t>
              </a:r>
              <a:r>
                <a:rPr lang="en-US" baseline="-25000"/>
                <a:t>1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  <p:bldP spid="34825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03200" y="215900"/>
            <a:ext cx="8763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The </a:t>
            </a:r>
            <a:r>
              <a:rPr lang="en-US" b="1" i="1"/>
              <a:t>equilibrium vapor pressure</a:t>
            </a:r>
            <a:r>
              <a:rPr lang="en-US"/>
              <a:t> is the vapor pressure measured when a dynamic equilibrium exists between condensation and evaporation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136900" y="1625600"/>
            <a:ext cx="2868613" cy="457200"/>
            <a:chOff x="1142" y="1417"/>
            <a:chExt cx="1807" cy="288"/>
          </a:xfrm>
        </p:grpSpPr>
        <p:sp>
          <p:nvSpPr>
            <p:cNvPr id="40972" name="Text Box 3"/>
            <p:cNvSpPr txBox="1">
              <a:spLocks noChangeArrowheads="1"/>
            </p:cNvSpPr>
            <p:nvPr/>
          </p:nvSpPr>
          <p:spPr bwMode="auto">
            <a:xfrm>
              <a:off x="1142" y="1417"/>
              <a:ext cx="180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/>
                <a:t>H</a:t>
              </a:r>
              <a:r>
                <a:rPr lang="en-US" baseline="-25000"/>
                <a:t>2</a:t>
              </a:r>
              <a:r>
                <a:rPr lang="en-US"/>
                <a:t>O </a:t>
              </a:r>
              <a:r>
                <a:rPr lang="en-US" sz="2000"/>
                <a:t>(</a:t>
              </a:r>
              <a:r>
                <a:rPr lang="en-US" sz="2000" i="1"/>
                <a:t>l</a:t>
              </a:r>
              <a:r>
                <a:rPr lang="en-US" sz="2000"/>
                <a:t>)</a:t>
              </a:r>
              <a:r>
                <a:rPr lang="en-US"/>
                <a:t>          H</a:t>
              </a:r>
              <a:r>
                <a:rPr lang="en-US" baseline="-25000"/>
                <a:t>2</a:t>
              </a:r>
              <a:r>
                <a:rPr lang="en-US"/>
                <a:t>O </a:t>
              </a:r>
              <a:r>
                <a:rPr lang="en-US" sz="2000"/>
                <a:t>(</a:t>
              </a:r>
              <a:r>
                <a:rPr lang="en-US" sz="2000" i="1"/>
                <a:t>g</a:t>
              </a:r>
              <a:r>
                <a:rPr lang="en-US" sz="2000"/>
                <a:t>)</a:t>
              </a:r>
            </a:p>
          </p:txBody>
        </p:sp>
        <p:grpSp>
          <p:nvGrpSpPr>
            <p:cNvPr id="40973" name="Group 6"/>
            <p:cNvGrpSpPr>
              <a:grpSpLocks/>
            </p:cNvGrpSpPr>
            <p:nvPr/>
          </p:nvGrpSpPr>
          <p:grpSpPr bwMode="auto">
            <a:xfrm>
              <a:off x="1872" y="1520"/>
              <a:ext cx="312" cy="96"/>
              <a:chOff x="1848" y="1920"/>
              <a:chExt cx="312" cy="96"/>
            </a:xfrm>
          </p:grpSpPr>
          <p:sp>
            <p:nvSpPr>
              <p:cNvPr id="40974" name="Line 4"/>
              <p:cNvSpPr>
                <a:spLocks noChangeShapeType="1"/>
              </p:cNvSpPr>
              <p:nvPr/>
            </p:nvSpPr>
            <p:spPr bwMode="auto">
              <a:xfrm>
                <a:off x="1872" y="1920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75" name="Line 5"/>
              <p:cNvSpPr>
                <a:spLocks noChangeShapeType="1"/>
              </p:cNvSpPr>
              <p:nvPr/>
            </p:nvSpPr>
            <p:spPr bwMode="auto">
              <a:xfrm flipH="1">
                <a:off x="1848" y="2016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40964" name="Picture 8" descr="npo0001d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3" t="26997" r="22504"/>
          <a:stretch>
            <a:fillRect/>
          </a:stretch>
        </p:blipFill>
        <p:spPr bwMode="auto">
          <a:xfrm>
            <a:off x="4110038" y="2286000"/>
            <a:ext cx="4652962" cy="445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15900" y="3048000"/>
            <a:ext cx="3841750" cy="1160463"/>
            <a:chOff x="136" y="1680"/>
            <a:chExt cx="2420" cy="731"/>
          </a:xfrm>
        </p:grpSpPr>
        <p:grpSp>
          <p:nvGrpSpPr>
            <p:cNvPr id="40967" name="Group 13"/>
            <p:cNvGrpSpPr>
              <a:grpSpLocks/>
            </p:cNvGrpSpPr>
            <p:nvPr/>
          </p:nvGrpSpPr>
          <p:grpSpPr bwMode="auto">
            <a:xfrm>
              <a:off x="136" y="1968"/>
              <a:ext cx="2420" cy="443"/>
              <a:chOff x="136" y="1968"/>
              <a:chExt cx="2420" cy="443"/>
            </a:xfrm>
          </p:grpSpPr>
          <p:sp>
            <p:nvSpPr>
              <p:cNvPr id="40969" name="Text Box 9"/>
              <p:cNvSpPr txBox="1">
                <a:spLocks noChangeArrowheads="1"/>
              </p:cNvSpPr>
              <p:nvPr/>
            </p:nvSpPr>
            <p:spPr bwMode="auto">
              <a:xfrm>
                <a:off x="136" y="1969"/>
                <a:ext cx="1162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sz="2000">
                    <a:solidFill>
                      <a:srgbClr val="FF0000"/>
                    </a:solidFill>
                  </a:rPr>
                  <a:t>Rate of</a:t>
                </a:r>
              </a:p>
              <a:p>
                <a:pPr eaLnBrk="1" hangingPunct="1"/>
                <a:r>
                  <a:rPr lang="en-US" sz="2000">
                    <a:solidFill>
                      <a:srgbClr val="FF0000"/>
                    </a:solidFill>
                  </a:rPr>
                  <a:t>condensation</a:t>
                </a:r>
              </a:p>
            </p:txBody>
          </p:sp>
          <p:sp>
            <p:nvSpPr>
              <p:cNvPr id="40970" name="Text Box 10"/>
              <p:cNvSpPr txBox="1">
                <a:spLocks noChangeArrowheads="1"/>
              </p:cNvSpPr>
              <p:nvPr/>
            </p:nvSpPr>
            <p:spPr bwMode="auto">
              <a:xfrm>
                <a:off x="1394" y="1968"/>
                <a:ext cx="1162" cy="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sz="2000">
                    <a:solidFill>
                      <a:schemeClr val="accent1"/>
                    </a:solidFill>
                  </a:rPr>
                  <a:t>Rate of</a:t>
                </a:r>
              </a:p>
              <a:p>
                <a:pPr eaLnBrk="1" hangingPunct="1"/>
                <a:r>
                  <a:rPr lang="en-US" sz="2000">
                    <a:solidFill>
                      <a:schemeClr val="accent1"/>
                    </a:solidFill>
                  </a:rPr>
                  <a:t>evaporation</a:t>
                </a:r>
              </a:p>
            </p:txBody>
          </p:sp>
          <p:sp>
            <p:nvSpPr>
              <p:cNvPr id="40971" name="Text Box 11"/>
              <p:cNvSpPr txBox="1">
                <a:spLocks noChangeArrowheads="1"/>
              </p:cNvSpPr>
              <p:nvPr/>
            </p:nvSpPr>
            <p:spPr bwMode="auto">
              <a:xfrm>
                <a:off x="1250" y="2046"/>
                <a:ext cx="22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/>
                  <a:t>=</a:t>
                </a:r>
              </a:p>
            </p:txBody>
          </p:sp>
        </p:grpSp>
        <p:sp>
          <p:nvSpPr>
            <p:cNvPr id="40968" name="Text Box 12"/>
            <p:cNvSpPr txBox="1">
              <a:spLocks noChangeArrowheads="1"/>
            </p:cNvSpPr>
            <p:nvPr/>
          </p:nvSpPr>
          <p:spPr bwMode="auto">
            <a:xfrm>
              <a:off x="412" y="1680"/>
              <a:ext cx="18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 u="sng"/>
                <a:t>Dynamic Equilibrium</a:t>
              </a:r>
            </a:p>
          </p:txBody>
        </p:sp>
      </p:grpSp>
      <p:sp>
        <p:nvSpPr>
          <p:cNvPr id="40966" name="Text Box 15"/>
          <p:cNvSpPr txBox="1">
            <a:spLocks noChangeArrowheads="1"/>
          </p:cNvSpPr>
          <p:nvPr/>
        </p:nvSpPr>
        <p:spPr bwMode="auto">
          <a:xfrm>
            <a:off x="8389938" y="645477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767013" y="141288"/>
            <a:ext cx="36306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Intermolecular Forces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11.2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00013" y="877888"/>
            <a:ext cx="8891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b="1" i="1">
                <a:solidFill>
                  <a:schemeClr val="accent2"/>
                </a:solidFill>
              </a:rPr>
              <a:t>Intermolecular forces</a:t>
            </a:r>
            <a:r>
              <a:rPr lang="en-US">
                <a:solidFill>
                  <a:schemeClr val="accent2"/>
                </a:solidFill>
              </a:rPr>
              <a:t> are attractive forces </a:t>
            </a:r>
            <a:r>
              <a:rPr lang="en-US" b="1">
                <a:solidFill>
                  <a:schemeClr val="accent2"/>
                </a:solidFill>
              </a:rPr>
              <a:t>between </a:t>
            </a:r>
            <a:r>
              <a:rPr lang="en-US">
                <a:solidFill>
                  <a:schemeClr val="accent2"/>
                </a:solidFill>
              </a:rPr>
              <a:t>molecules.</a:t>
            </a:r>
            <a:endParaRPr lang="en-US" b="1" i="1">
              <a:solidFill>
                <a:schemeClr val="accent2"/>
              </a:solidFill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6200" y="1447800"/>
            <a:ext cx="8031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b="1" i="1">
                <a:solidFill>
                  <a:srgbClr val="FF0000"/>
                </a:solidFill>
              </a:rPr>
              <a:t>Intramolecular forces</a:t>
            </a:r>
            <a:r>
              <a:rPr lang="en-US">
                <a:solidFill>
                  <a:srgbClr val="FF0000"/>
                </a:solidFill>
              </a:rPr>
              <a:t> hold atoms together in a molecule.</a:t>
            </a:r>
            <a:endParaRPr lang="en-US" b="1" i="1">
              <a:solidFill>
                <a:srgbClr val="FF0000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4800" y="2057400"/>
            <a:ext cx="85344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u="sng">
                <a:solidFill>
                  <a:schemeClr val="accent2"/>
                </a:solidFill>
              </a:rPr>
              <a:t>Intermolecular</a:t>
            </a:r>
            <a:r>
              <a:rPr lang="en-US" u="sng"/>
              <a:t> vs </a:t>
            </a:r>
            <a:r>
              <a:rPr lang="en-US" u="sng">
                <a:solidFill>
                  <a:srgbClr val="FF0000"/>
                </a:solidFill>
              </a:rPr>
              <a:t>Intramolecular</a:t>
            </a:r>
            <a:endParaRPr lang="en-US">
              <a:solidFill>
                <a:srgbClr val="FF0000"/>
              </a:solidFill>
            </a:endParaRP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41 kJ to vaporize 1 mole of water (</a:t>
            </a:r>
            <a:r>
              <a:rPr lang="en-US" b="1"/>
              <a:t>inter</a:t>
            </a:r>
            <a:r>
              <a:rPr lang="en-US"/>
              <a:t>)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/>
              <a:t>930 kJ to break all O-H bonds in 1 mole of water (</a:t>
            </a:r>
            <a:r>
              <a:rPr lang="en-US" b="1"/>
              <a:t>intra</a:t>
            </a:r>
            <a:r>
              <a:rPr lang="en-US"/>
              <a:t>)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04800" y="4117975"/>
            <a:ext cx="3962400" cy="2282825"/>
            <a:chOff x="192" y="2594"/>
            <a:chExt cx="2496" cy="1438"/>
          </a:xfrm>
        </p:grpSpPr>
        <p:sp>
          <p:nvSpPr>
            <p:cNvPr id="15369" name="Text Box 8"/>
            <p:cNvSpPr txBox="1">
              <a:spLocks noChangeArrowheads="1"/>
            </p:cNvSpPr>
            <p:nvPr/>
          </p:nvSpPr>
          <p:spPr bwMode="auto">
            <a:xfrm>
              <a:off x="1150" y="2594"/>
              <a:ext cx="1538" cy="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/>
              <a:r>
                <a:rPr lang="en-US"/>
                <a:t>Generally, </a:t>
              </a:r>
              <a:r>
                <a:rPr lang="en-US" b="1"/>
                <a:t>inter</a:t>
              </a:r>
              <a:r>
                <a:rPr lang="en-US"/>
                <a:t>molecular forces are much weaker than </a:t>
              </a:r>
              <a:r>
                <a:rPr lang="en-US" b="1"/>
                <a:t>intra</a:t>
              </a:r>
              <a:r>
                <a:rPr lang="en-US"/>
                <a:t>molecular forces.</a:t>
              </a:r>
            </a:p>
          </p:txBody>
        </p:sp>
        <p:pic>
          <p:nvPicPr>
            <p:cNvPr id="15370" name="Picture 9" descr="BD06107_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852"/>
              <a:ext cx="918" cy="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419600" y="3810000"/>
            <a:ext cx="4724400" cy="283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u="sng"/>
              <a:t>“Measure” of intermolecular force</a:t>
            </a:r>
            <a:endParaRPr lang="en-US"/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/>
              <a:t>boiling point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/>
              <a:t>melting point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>
                <a:latin typeface="Symbol" charset="2"/>
              </a:rPr>
              <a:t>D</a:t>
            </a:r>
            <a:r>
              <a:rPr lang="en-US"/>
              <a:t>H</a:t>
            </a:r>
            <a:r>
              <a:rPr lang="en-US" baseline="-25000"/>
              <a:t>vap</a:t>
            </a:r>
            <a:endParaRPr lang="en-US"/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>
                <a:latin typeface="Symbol" charset="2"/>
              </a:rPr>
              <a:t>D</a:t>
            </a:r>
            <a:r>
              <a:rPr lang="en-US"/>
              <a:t>H</a:t>
            </a:r>
            <a:r>
              <a:rPr lang="en-US" baseline="-25000"/>
              <a:t>fus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>
                <a:latin typeface="Symbol" charset="2"/>
              </a:rPr>
              <a:t>D</a:t>
            </a:r>
            <a:r>
              <a:rPr lang="en-US"/>
              <a:t>H</a:t>
            </a:r>
            <a:r>
              <a:rPr lang="en-US" baseline="-25000"/>
              <a:t>sub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  <p:bldP spid="4102" grpId="0" build="p" autoUpdateAnimBg="0"/>
      <p:bldP spid="4108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i="1"/>
              <a:t>Molar heat of vaporization </a:t>
            </a:r>
            <a:r>
              <a:rPr lang="en-US"/>
              <a:t>(</a:t>
            </a:r>
            <a:r>
              <a:rPr lang="en-US">
                <a:latin typeface="Symbol" charset="2"/>
              </a:rPr>
              <a:t>D</a:t>
            </a:r>
            <a:r>
              <a:rPr lang="en-US" i="1"/>
              <a:t>H</a:t>
            </a:r>
            <a:r>
              <a:rPr lang="en-US" baseline="-25000"/>
              <a:t>vap</a:t>
            </a:r>
            <a:r>
              <a:rPr lang="en-US"/>
              <a:t>) is the energy required to vaporize 1 mole of a liquid.</a:t>
            </a:r>
            <a:endParaRPr lang="en-US" b="1" i="1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52400" y="1143000"/>
            <a:ext cx="4191000" cy="1412875"/>
            <a:chOff x="96" y="720"/>
            <a:chExt cx="2640" cy="890"/>
          </a:xfrm>
        </p:grpSpPr>
        <p:grpSp>
          <p:nvGrpSpPr>
            <p:cNvPr id="41996" name="Group 9"/>
            <p:cNvGrpSpPr>
              <a:grpSpLocks/>
            </p:cNvGrpSpPr>
            <p:nvPr/>
          </p:nvGrpSpPr>
          <p:grpSpPr bwMode="auto">
            <a:xfrm>
              <a:off x="556" y="1008"/>
              <a:ext cx="1720" cy="602"/>
              <a:chOff x="854" y="1598"/>
              <a:chExt cx="1720" cy="602"/>
            </a:xfrm>
          </p:grpSpPr>
          <p:sp>
            <p:nvSpPr>
              <p:cNvPr id="41998" name="Text Box 3"/>
              <p:cNvSpPr txBox="1">
                <a:spLocks noChangeArrowheads="1"/>
              </p:cNvSpPr>
              <p:nvPr/>
            </p:nvSpPr>
            <p:spPr bwMode="auto">
              <a:xfrm>
                <a:off x="854" y="1753"/>
                <a:ext cx="729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/>
                  <a:t>ln </a:t>
                </a:r>
                <a:r>
                  <a:rPr lang="en-US" i="1"/>
                  <a:t>P</a:t>
                </a:r>
                <a:r>
                  <a:rPr lang="en-US"/>
                  <a:t> = -</a:t>
                </a:r>
              </a:p>
            </p:txBody>
          </p:sp>
          <p:grpSp>
            <p:nvGrpSpPr>
              <p:cNvPr id="41999" name="Group 8"/>
              <p:cNvGrpSpPr>
                <a:grpSpLocks/>
              </p:cNvGrpSpPr>
              <p:nvPr/>
            </p:nvGrpSpPr>
            <p:grpSpPr bwMode="auto">
              <a:xfrm>
                <a:off x="1608" y="1598"/>
                <a:ext cx="966" cy="602"/>
                <a:chOff x="1478" y="3286"/>
                <a:chExt cx="966" cy="602"/>
              </a:xfrm>
            </p:grpSpPr>
            <p:sp>
              <p:nvSpPr>
                <p:cNvPr id="42000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1478" y="3286"/>
                  <a:ext cx="578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r>
                    <a:rPr lang="en-US">
                      <a:latin typeface="Symbol" charset="2"/>
                    </a:rPr>
                    <a:t>D</a:t>
                  </a:r>
                  <a:r>
                    <a:rPr lang="en-US" i="1"/>
                    <a:t>H</a:t>
                  </a:r>
                  <a:r>
                    <a:rPr lang="en-US" baseline="-25000"/>
                    <a:t>vap</a:t>
                  </a:r>
                </a:p>
              </p:txBody>
            </p:sp>
            <p:sp>
              <p:nvSpPr>
                <p:cNvPr id="42001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1581" y="3600"/>
                  <a:ext cx="372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r>
                    <a:rPr lang="en-US" i="1"/>
                    <a:t>RT</a:t>
                  </a:r>
                </a:p>
              </p:txBody>
            </p:sp>
            <p:sp>
              <p:nvSpPr>
                <p:cNvPr id="42002" name="Line 6"/>
                <p:cNvSpPr>
                  <a:spLocks noChangeShapeType="1"/>
                </p:cNvSpPr>
                <p:nvPr/>
              </p:nvSpPr>
              <p:spPr bwMode="auto">
                <a:xfrm>
                  <a:off x="1527" y="3600"/>
                  <a:ext cx="48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00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024" y="3448"/>
                  <a:ext cx="420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r>
                    <a:rPr lang="en-US"/>
                    <a:t>+ </a:t>
                  </a:r>
                  <a:r>
                    <a:rPr lang="en-US" i="1"/>
                    <a:t>C</a:t>
                  </a:r>
                </a:p>
              </p:txBody>
            </p:sp>
          </p:grpSp>
        </p:grpSp>
        <p:sp>
          <p:nvSpPr>
            <p:cNvPr id="41997" name="Text Box 10"/>
            <p:cNvSpPr txBox="1">
              <a:spLocks noChangeArrowheads="1"/>
            </p:cNvSpPr>
            <p:nvPr/>
          </p:nvSpPr>
          <p:spPr bwMode="auto">
            <a:xfrm>
              <a:off x="96" y="720"/>
              <a:ext cx="26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u="sng"/>
                <a:t>Clausius-Clapeyron Equation</a:t>
              </a:r>
            </a:p>
          </p:txBody>
        </p:sp>
      </p:grp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4794250" y="1600200"/>
            <a:ext cx="38020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sz="2000" i="1"/>
              <a:t>P</a:t>
            </a:r>
            <a:r>
              <a:rPr lang="en-US" sz="2000"/>
              <a:t> = (equilibrium) vapor pressure</a:t>
            </a:r>
            <a:endParaRPr lang="en-US" sz="2000" i="1"/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4794250" y="2049463"/>
            <a:ext cx="24018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sz="2000" i="1"/>
              <a:t>T</a:t>
            </a:r>
            <a:r>
              <a:rPr lang="en-US" sz="2000"/>
              <a:t> = temperature (K)</a:t>
            </a:r>
            <a:endParaRPr lang="en-US" sz="2000" i="1"/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4794250" y="2498725"/>
            <a:ext cx="3892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sz="2000" i="1"/>
              <a:t>R</a:t>
            </a:r>
            <a:r>
              <a:rPr lang="en-US" sz="2000"/>
              <a:t> = gas constant (8.314 J/K</a:t>
            </a:r>
            <a:r>
              <a:rPr lang="en-US" sz="1800">
                <a:cs typeface="Arial" charset="0"/>
              </a:rPr>
              <a:t>•</a:t>
            </a:r>
            <a:r>
              <a:rPr lang="en-US" sz="2000">
                <a:cs typeface="Arial" charset="0"/>
              </a:rPr>
              <a:t>mol)</a:t>
            </a:r>
            <a:endParaRPr lang="en-US" sz="2000" i="1">
              <a:cs typeface="Arial" charset="0"/>
            </a:endParaRPr>
          </a:p>
        </p:txBody>
      </p:sp>
      <p:pic>
        <p:nvPicPr>
          <p:cNvPr id="41991" name="Picture 14" descr="npo0001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"/>
          <a:stretch>
            <a:fillRect/>
          </a:stretch>
        </p:blipFill>
        <p:spPr bwMode="auto">
          <a:xfrm>
            <a:off x="152400" y="3200400"/>
            <a:ext cx="47244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6" name="Picture 15" descr="npo0001d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1" t="13498" r="22504"/>
          <a:stretch>
            <a:fillRect/>
          </a:stretch>
        </p:blipFill>
        <p:spPr bwMode="auto">
          <a:xfrm>
            <a:off x="5403850" y="3063875"/>
            <a:ext cx="313055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3" name="Text Box 16"/>
          <p:cNvSpPr txBox="1">
            <a:spLocks noChangeArrowheads="1"/>
          </p:cNvSpPr>
          <p:nvPr/>
        </p:nvSpPr>
        <p:spPr bwMode="auto">
          <a:xfrm>
            <a:off x="8389938" y="645477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11.8</a:t>
            </a:r>
          </a:p>
        </p:txBody>
      </p:sp>
      <p:sp>
        <p:nvSpPr>
          <p:cNvPr id="41994" name="Text Box 24"/>
          <p:cNvSpPr txBox="1">
            <a:spLocks noChangeArrowheads="1"/>
          </p:cNvSpPr>
          <p:nvPr/>
        </p:nvSpPr>
        <p:spPr bwMode="auto">
          <a:xfrm>
            <a:off x="4800600" y="1143000"/>
            <a:ext cx="358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C = constant (depends on P &amp; T)</a:t>
            </a:r>
          </a:p>
        </p:txBody>
      </p:sp>
      <p:sp>
        <p:nvSpPr>
          <p:cNvPr id="41995" name="Text Box 25"/>
          <p:cNvSpPr txBox="1">
            <a:spLocks noChangeArrowheads="1"/>
          </p:cNvSpPr>
          <p:nvPr/>
        </p:nvSpPr>
        <p:spPr bwMode="auto">
          <a:xfrm>
            <a:off x="609600" y="2590800"/>
            <a:ext cx="3276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Calculation not on test!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5" grpId="0" autoUpdateAnimBg="0"/>
      <p:bldP spid="36876" grpId="0" autoUpdateAnimBg="0"/>
      <p:bldP spid="3687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8" descr="npo0001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5"/>
          <a:stretch>
            <a:fillRect/>
          </a:stretch>
        </p:blipFill>
        <p:spPr bwMode="auto">
          <a:xfrm>
            <a:off x="377825" y="2703513"/>
            <a:ext cx="8385175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xt Box 2"/>
          <p:cNvSpPr txBox="1">
            <a:spLocks noChangeArrowheads="1"/>
          </p:cNvSpPr>
          <p:nvPr/>
        </p:nvSpPr>
        <p:spPr bwMode="auto">
          <a:xfrm>
            <a:off x="342900" y="330200"/>
            <a:ext cx="84582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The </a:t>
            </a:r>
            <a:r>
              <a:rPr lang="en-US" b="1" i="1"/>
              <a:t>boiling point</a:t>
            </a:r>
            <a:r>
              <a:rPr lang="en-US"/>
              <a:t> is the temperature at which the (equilibrium) vapor pressure of a liquid is equal to the external pressure.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04800" y="1752600"/>
            <a:ext cx="8534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The </a:t>
            </a:r>
            <a:r>
              <a:rPr lang="en-US" b="1" i="1"/>
              <a:t>normal boiling point</a:t>
            </a:r>
            <a:r>
              <a:rPr lang="en-US"/>
              <a:t> is the temperature at which a liquid boils when the external pressure is 1 atm.</a:t>
            </a:r>
          </a:p>
        </p:txBody>
      </p:sp>
      <p:sp>
        <p:nvSpPr>
          <p:cNvPr id="43013" name="Text Box 7"/>
          <p:cNvSpPr txBox="1">
            <a:spLocks noChangeArrowheads="1"/>
          </p:cNvSpPr>
          <p:nvPr/>
        </p:nvSpPr>
        <p:spPr bwMode="auto">
          <a:xfrm>
            <a:off x="8389938" y="645477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534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The </a:t>
            </a:r>
            <a:r>
              <a:rPr lang="en-US" b="1" i="1"/>
              <a:t>critical temperature </a:t>
            </a:r>
            <a:r>
              <a:rPr lang="en-US"/>
              <a:t>(</a:t>
            </a:r>
            <a:r>
              <a:rPr lang="en-US" b="1" i="1"/>
              <a:t>T</a:t>
            </a:r>
            <a:r>
              <a:rPr lang="en-US" baseline="-25000"/>
              <a:t>c</a:t>
            </a:r>
            <a:r>
              <a:rPr lang="en-US"/>
              <a:t>) is the temperature above which the gas cannot be made to liquefy, no matter how great the applied pressure.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04800" y="2289175"/>
            <a:ext cx="32004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The </a:t>
            </a:r>
            <a:r>
              <a:rPr lang="en-US" b="1" i="1"/>
              <a:t>critical pressure </a:t>
            </a:r>
            <a:r>
              <a:rPr lang="en-US"/>
              <a:t>(</a:t>
            </a:r>
            <a:r>
              <a:rPr lang="en-US" b="1" i="1"/>
              <a:t>P</a:t>
            </a:r>
            <a:r>
              <a:rPr lang="en-US" baseline="-25000"/>
              <a:t>c</a:t>
            </a:r>
            <a:r>
              <a:rPr lang="en-US"/>
              <a:t>) is the minimum pressure that must be applied to bring about liquefaction at the critical temperature.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8389938" y="645477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11.8</a:t>
            </a:r>
          </a:p>
        </p:txBody>
      </p:sp>
      <p:pic>
        <p:nvPicPr>
          <p:cNvPr id="44037" name="Picture 7" descr="npo0001e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4" r="10594"/>
          <a:stretch>
            <a:fillRect/>
          </a:stretch>
        </p:blipFill>
        <p:spPr bwMode="auto">
          <a:xfrm>
            <a:off x="3429000" y="1762125"/>
            <a:ext cx="5575300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npo0001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"/>
          <a:stretch>
            <a:fillRect/>
          </a:stretch>
        </p:blipFill>
        <p:spPr bwMode="auto">
          <a:xfrm>
            <a:off x="0" y="193675"/>
            <a:ext cx="9144000" cy="665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 rot="-5400000">
            <a:off x="5511800" y="4597400"/>
            <a:ext cx="116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>
                <a:solidFill>
                  <a:srgbClr val="FF0000"/>
                </a:solidFill>
              </a:rPr>
              <a:t>Melting</a:t>
            </a:r>
          </a:p>
        </p:txBody>
      </p:sp>
      <p:sp>
        <p:nvSpPr>
          <p:cNvPr id="45060" name="Text Box 8"/>
          <p:cNvSpPr txBox="1">
            <a:spLocks noChangeArrowheads="1"/>
          </p:cNvSpPr>
          <p:nvPr/>
        </p:nvSpPr>
        <p:spPr bwMode="auto">
          <a:xfrm>
            <a:off x="8389938" y="64611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11.8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 rot="-5400000">
            <a:off x="6221413" y="45720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>
                <a:solidFill>
                  <a:srgbClr val="FF0000"/>
                </a:solidFill>
              </a:rPr>
              <a:t>Freezing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838200" y="1905000"/>
            <a:ext cx="2854325" cy="457200"/>
            <a:chOff x="1142" y="1417"/>
            <a:chExt cx="1798" cy="288"/>
          </a:xfrm>
        </p:grpSpPr>
        <p:sp>
          <p:nvSpPr>
            <p:cNvPr id="45064" name="Text Box 15"/>
            <p:cNvSpPr txBox="1">
              <a:spLocks noChangeArrowheads="1"/>
            </p:cNvSpPr>
            <p:nvPr/>
          </p:nvSpPr>
          <p:spPr bwMode="auto">
            <a:xfrm>
              <a:off x="1142" y="1417"/>
              <a:ext cx="179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/>
                <a:t>H</a:t>
              </a:r>
              <a:r>
                <a:rPr lang="en-US" baseline="-25000"/>
                <a:t>2</a:t>
              </a:r>
              <a:r>
                <a:rPr lang="en-US"/>
                <a:t>O </a:t>
              </a:r>
              <a:r>
                <a:rPr lang="en-US" sz="2000"/>
                <a:t>(</a:t>
              </a:r>
              <a:r>
                <a:rPr lang="en-US" sz="2000" i="1"/>
                <a:t>s</a:t>
              </a:r>
              <a:r>
                <a:rPr lang="en-US" sz="2000"/>
                <a:t>)</a:t>
              </a:r>
              <a:r>
                <a:rPr lang="en-US"/>
                <a:t>          H</a:t>
              </a:r>
              <a:r>
                <a:rPr lang="en-US" baseline="-25000"/>
                <a:t>2</a:t>
              </a:r>
              <a:r>
                <a:rPr lang="en-US"/>
                <a:t>O </a:t>
              </a:r>
              <a:r>
                <a:rPr lang="en-US" sz="2000"/>
                <a:t>(</a:t>
              </a:r>
              <a:r>
                <a:rPr lang="en-US" sz="2000" i="1"/>
                <a:t>l</a:t>
              </a:r>
              <a:r>
                <a:rPr lang="en-US" sz="2000"/>
                <a:t>)</a:t>
              </a:r>
            </a:p>
          </p:txBody>
        </p:sp>
        <p:grpSp>
          <p:nvGrpSpPr>
            <p:cNvPr id="45065" name="Group 16"/>
            <p:cNvGrpSpPr>
              <a:grpSpLocks/>
            </p:cNvGrpSpPr>
            <p:nvPr/>
          </p:nvGrpSpPr>
          <p:grpSpPr bwMode="auto">
            <a:xfrm>
              <a:off x="1872" y="1520"/>
              <a:ext cx="312" cy="96"/>
              <a:chOff x="1848" y="1920"/>
              <a:chExt cx="312" cy="96"/>
            </a:xfrm>
          </p:grpSpPr>
          <p:sp>
            <p:nvSpPr>
              <p:cNvPr id="45066" name="Line 17"/>
              <p:cNvSpPr>
                <a:spLocks noChangeShapeType="1"/>
              </p:cNvSpPr>
              <p:nvPr/>
            </p:nvSpPr>
            <p:spPr bwMode="auto">
              <a:xfrm>
                <a:off x="1872" y="1920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67" name="Line 18"/>
              <p:cNvSpPr>
                <a:spLocks noChangeShapeType="1"/>
              </p:cNvSpPr>
              <p:nvPr/>
            </p:nvSpPr>
            <p:spPr bwMode="auto">
              <a:xfrm flipH="1">
                <a:off x="1848" y="2016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228600" y="2806700"/>
            <a:ext cx="41148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The </a:t>
            </a:r>
            <a:r>
              <a:rPr lang="en-US" b="1" i="1"/>
              <a:t>melting point</a:t>
            </a:r>
            <a:r>
              <a:rPr lang="en-US"/>
              <a:t> of a solid or the </a:t>
            </a:r>
            <a:r>
              <a:rPr lang="en-US" b="1" i="1"/>
              <a:t>freezing point</a:t>
            </a:r>
            <a:r>
              <a:rPr lang="en-US"/>
              <a:t> of a liquid is the temperature at which the solid and liquid phases coexist in equilibrium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  <p:bldP spid="40969" grpId="0" autoUpdateAnimBg="0"/>
      <p:bldP spid="40979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229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i="1"/>
              <a:t>Molar heat of fusion </a:t>
            </a:r>
            <a:r>
              <a:rPr lang="en-US"/>
              <a:t>(</a:t>
            </a:r>
            <a:r>
              <a:rPr lang="en-US">
                <a:latin typeface="Symbol" charset="2"/>
              </a:rPr>
              <a:t>D</a:t>
            </a:r>
            <a:r>
              <a:rPr lang="en-US" i="1"/>
              <a:t>H</a:t>
            </a:r>
            <a:r>
              <a:rPr lang="en-US" baseline="-25000"/>
              <a:t>fus</a:t>
            </a:r>
            <a:r>
              <a:rPr lang="en-US"/>
              <a:t>) is the energy required to melt 1 mole of a solid substance.</a:t>
            </a:r>
            <a:endParaRPr lang="en-US" b="1" i="1"/>
          </a:p>
        </p:txBody>
      </p:sp>
      <p:sp>
        <p:nvSpPr>
          <p:cNvPr id="46083" name="Text Box 17"/>
          <p:cNvSpPr txBox="1">
            <a:spLocks noChangeArrowheads="1"/>
          </p:cNvSpPr>
          <p:nvPr/>
        </p:nvSpPr>
        <p:spPr bwMode="auto">
          <a:xfrm>
            <a:off x="8389938" y="645477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11.8</a:t>
            </a:r>
          </a:p>
        </p:txBody>
      </p:sp>
      <p:pic>
        <p:nvPicPr>
          <p:cNvPr id="46084" name="Picture 19" descr="npo0001e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9"/>
          <a:stretch>
            <a:fillRect/>
          </a:stretch>
        </p:blipFill>
        <p:spPr bwMode="auto">
          <a:xfrm>
            <a:off x="228600" y="1490663"/>
            <a:ext cx="86836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npo0001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"/>
          <a:stretch>
            <a:fillRect/>
          </a:stretch>
        </p:blipFill>
        <p:spPr bwMode="auto">
          <a:xfrm>
            <a:off x="228600" y="304800"/>
            <a:ext cx="8686800" cy="63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8389938" y="645477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npo0001e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"/>
          <a:stretch>
            <a:fillRect/>
          </a:stretch>
        </p:blipFill>
        <p:spPr bwMode="auto">
          <a:xfrm>
            <a:off x="0" y="193675"/>
            <a:ext cx="9144000" cy="665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 rot="-5400000">
            <a:off x="4456906" y="3328194"/>
            <a:ext cx="1779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>
                <a:solidFill>
                  <a:srgbClr val="FF0000"/>
                </a:solidFill>
              </a:rPr>
              <a:t>Sublimation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8389938" y="64611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11.8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 rot="-5400000">
            <a:off x="6844506" y="3328194"/>
            <a:ext cx="1627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>
                <a:solidFill>
                  <a:srgbClr val="FF0000"/>
                </a:solidFill>
              </a:rPr>
              <a:t>Deposition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838200" y="1905000"/>
            <a:ext cx="2938463" cy="457200"/>
            <a:chOff x="1142" y="1417"/>
            <a:chExt cx="1851" cy="288"/>
          </a:xfrm>
        </p:grpSpPr>
        <p:sp>
          <p:nvSpPr>
            <p:cNvPr id="48138" name="Text Box 7"/>
            <p:cNvSpPr txBox="1">
              <a:spLocks noChangeArrowheads="1"/>
            </p:cNvSpPr>
            <p:nvPr/>
          </p:nvSpPr>
          <p:spPr bwMode="auto">
            <a:xfrm>
              <a:off x="1142" y="1417"/>
              <a:ext cx="185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/>
                <a:t>H</a:t>
              </a:r>
              <a:r>
                <a:rPr lang="en-US" baseline="-25000"/>
                <a:t>2</a:t>
              </a:r>
              <a:r>
                <a:rPr lang="en-US"/>
                <a:t>O </a:t>
              </a:r>
              <a:r>
                <a:rPr lang="en-US" sz="2000"/>
                <a:t>(</a:t>
              </a:r>
              <a:r>
                <a:rPr lang="en-US" sz="2000" i="1"/>
                <a:t>s</a:t>
              </a:r>
              <a:r>
                <a:rPr lang="en-US" sz="2000"/>
                <a:t>)</a:t>
              </a:r>
              <a:r>
                <a:rPr lang="en-US"/>
                <a:t>          H</a:t>
              </a:r>
              <a:r>
                <a:rPr lang="en-US" baseline="-25000"/>
                <a:t>2</a:t>
              </a:r>
              <a:r>
                <a:rPr lang="en-US"/>
                <a:t>O </a:t>
              </a:r>
              <a:r>
                <a:rPr lang="en-US" sz="2000"/>
                <a:t>(</a:t>
              </a:r>
              <a:r>
                <a:rPr lang="en-US" sz="2000" i="1"/>
                <a:t>g</a:t>
              </a:r>
              <a:r>
                <a:rPr lang="en-US" sz="2000"/>
                <a:t>)</a:t>
              </a:r>
            </a:p>
          </p:txBody>
        </p:sp>
        <p:grpSp>
          <p:nvGrpSpPr>
            <p:cNvPr id="48139" name="Group 8"/>
            <p:cNvGrpSpPr>
              <a:grpSpLocks/>
            </p:cNvGrpSpPr>
            <p:nvPr/>
          </p:nvGrpSpPr>
          <p:grpSpPr bwMode="auto">
            <a:xfrm>
              <a:off x="1872" y="1520"/>
              <a:ext cx="312" cy="96"/>
              <a:chOff x="1848" y="1920"/>
              <a:chExt cx="312" cy="96"/>
            </a:xfrm>
          </p:grpSpPr>
          <p:sp>
            <p:nvSpPr>
              <p:cNvPr id="48140" name="Line 9"/>
              <p:cNvSpPr>
                <a:spLocks noChangeShapeType="1"/>
              </p:cNvSpPr>
              <p:nvPr/>
            </p:nvSpPr>
            <p:spPr bwMode="auto">
              <a:xfrm>
                <a:off x="1872" y="1920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41" name="Line 10"/>
              <p:cNvSpPr>
                <a:spLocks noChangeShapeType="1"/>
              </p:cNvSpPr>
              <p:nvPr/>
            </p:nvSpPr>
            <p:spPr bwMode="auto">
              <a:xfrm flipH="1">
                <a:off x="1848" y="2016"/>
                <a:ext cx="2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241300" y="2832100"/>
            <a:ext cx="4191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i="1"/>
              <a:t>Molar heat of sublimation </a:t>
            </a:r>
            <a:r>
              <a:rPr lang="en-US"/>
              <a:t>(</a:t>
            </a:r>
            <a:r>
              <a:rPr lang="en-US" b="1" i="1">
                <a:latin typeface="Symbol" charset="2"/>
              </a:rPr>
              <a:t>D</a:t>
            </a:r>
            <a:r>
              <a:rPr lang="en-US" b="1" i="1"/>
              <a:t>H</a:t>
            </a:r>
            <a:r>
              <a:rPr lang="en-US" baseline="-25000"/>
              <a:t>sub</a:t>
            </a:r>
            <a:r>
              <a:rPr lang="en-US"/>
              <a:t>) is the energy required to sublime 1 mole of a solid.</a:t>
            </a:r>
            <a:endParaRPr lang="en-US" b="1" i="1"/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609600" y="4495800"/>
            <a:ext cx="291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b="1" i="1">
                <a:latin typeface="Symbol" charset="2"/>
              </a:rPr>
              <a:t>D</a:t>
            </a:r>
            <a:r>
              <a:rPr lang="en-US" b="1" i="1"/>
              <a:t>H</a:t>
            </a:r>
            <a:r>
              <a:rPr lang="en-US" baseline="-25000"/>
              <a:t>sub = </a:t>
            </a:r>
            <a:r>
              <a:rPr lang="en-US" b="1" i="1">
                <a:latin typeface="Symbol" charset="2"/>
              </a:rPr>
              <a:t>D</a:t>
            </a:r>
            <a:r>
              <a:rPr lang="en-US" b="1" i="1"/>
              <a:t>H</a:t>
            </a:r>
            <a:r>
              <a:rPr lang="en-US" baseline="-25000"/>
              <a:t>fus</a:t>
            </a:r>
            <a:r>
              <a:rPr lang="en-US"/>
              <a:t> + </a:t>
            </a:r>
            <a:r>
              <a:rPr lang="en-US" b="1" i="1">
                <a:latin typeface="Symbol" charset="2"/>
              </a:rPr>
              <a:t>D</a:t>
            </a:r>
            <a:r>
              <a:rPr lang="en-US" b="1" i="1"/>
              <a:t>H</a:t>
            </a:r>
            <a:r>
              <a:rPr lang="en-US" baseline="-25000"/>
              <a:t>vap</a:t>
            </a:r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1047750" y="5145088"/>
            <a:ext cx="203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( Hess’s Law)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utoUpdateAnimBg="0"/>
      <p:bldP spid="44037" grpId="0" autoUpdateAnimBg="0"/>
      <p:bldP spid="44044" grpId="0" autoUpdateAnimBg="0"/>
      <p:bldP spid="44045" grpId="0" autoUpdateAnimBg="0"/>
      <p:bldP spid="44046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npo0001e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0" r="50626" b="12000"/>
          <a:stretch>
            <a:fillRect/>
          </a:stretch>
        </p:blipFill>
        <p:spPr bwMode="auto">
          <a:xfrm>
            <a:off x="1447800" y="1606550"/>
            <a:ext cx="5791200" cy="509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86106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A </a:t>
            </a:r>
            <a:r>
              <a:rPr lang="en-US" b="1" i="1"/>
              <a:t>phase diagram</a:t>
            </a:r>
            <a:r>
              <a:rPr lang="en-US"/>
              <a:t> summarizes the conditions at which a substance exists as a solid, liquid, or gas.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/>
              <a:t>The </a:t>
            </a:r>
            <a:r>
              <a:rPr lang="en-US" b="1" i="1"/>
              <a:t>triple point</a:t>
            </a:r>
            <a:r>
              <a:rPr lang="en-US"/>
              <a:t> is where all 3 phases meet.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362200" y="1524000"/>
            <a:ext cx="42783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 b="1"/>
              <a:t>Phase Diagram of Water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8389938" y="645477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npo0001e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"/>
          <a:stretch>
            <a:fillRect/>
          </a:stretch>
        </p:blipFill>
        <p:spPr bwMode="auto">
          <a:xfrm>
            <a:off x="508000" y="471488"/>
            <a:ext cx="8128000" cy="591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8389938" y="645477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52578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Where’s Waldo?</a:t>
            </a:r>
          </a:p>
        </p:txBody>
      </p:sp>
      <p:pic>
        <p:nvPicPr>
          <p:cNvPr id="51203" name="Picture 5" descr="FG10_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6372225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7" descr="WheresWal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7302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5" name="Text Box 8"/>
          <p:cNvSpPr txBox="1">
            <a:spLocks noChangeArrowheads="1"/>
          </p:cNvSpPr>
          <p:nvPr/>
        </p:nvSpPr>
        <p:spPr bwMode="auto">
          <a:xfrm>
            <a:off x="6324600" y="228600"/>
            <a:ext cx="2819400" cy="611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Can you find…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The Triple Point?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Critical pressure?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Critical temperature?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Where fusion occurs?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Where vaporization occurs?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Melting point</a:t>
            </a:r>
            <a:br>
              <a:rPr lang="en-US"/>
            </a:br>
            <a:r>
              <a:rPr lang="en-US"/>
              <a:t> (at 1 atm)?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Boiling point</a:t>
            </a:r>
            <a:br>
              <a:rPr lang="en-US"/>
            </a:br>
            <a:r>
              <a:rPr lang="en-US"/>
              <a:t>(at 6 atm)?</a:t>
            </a:r>
          </a:p>
        </p:txBody>
      </p:sp>
      <p:sp>
        <p:nvSpPr>
          <p:cNvPr id="51206" name="Text Box 9"/>
          <p:cNvSpPr txBox="1">
            <a:spLocks noChangeArrowheads="1"/>
          </p:cNvSpPr>
          <p:nvPr/>
        </p:nvSpPr>
        <p:spPr bwMode="auto">
          <a:xfrm>
            <a:off x="1447800" y="61722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Carbon Dioxide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038350" y="141288"/>
            <a:ext cx="5094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Types of Intermolecular Forces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52400" y="6858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u="sng"/>
              <a:t>1. Hydrogen Bond (strongest)</a:t>
            </a:r>
            <a:endParaRPr lang="en-US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11.2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88925" y="1219200"/>
            <a:ext cx="86264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/>
              <a:t>The </a:t>
            </a:r>
            <a:r>
              <a:rPr lang="en-US" b="1" i="1"/>
              <a:t>hydrogen bond</a:t>
            </a:r>
            <a:r>
              <a:rPr lang="en-US"/>
              <a:t> is a special dipole-dipole interaction between the hydrogen atom in a polar N-H, O-H, or F-H bond and an electronegative O, N, or F atom.  </a:t>
            </a:r>
            <a:r>
              <a:rPr lang="en-US">
                <a:solidFill>
                  <a:srgbClr val="FF0000"/>
                </a:solidFill>
              </a:rPr>
              <a:t>IT IS NOT A BOND.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1616075" y="2438400"/>
            <a:ext cx="5622925" cy="560388"/>
            <a:chOff x="1018" y="1680"/>
            <a:chExt cx="3542" cy="353"/>
          </a:xfrm>
        </p:grpSpPr>
        <p:grpSp>
          <p:nvGrpSpPr>
            <p:cNvPr id="16400" name="Group 17"/>
            <p:cNvGrpSpPr>
              <a:grpSpLocks/>
            </p:cNvGrpSpPr>
            <p:nvPr/>
          </p:nvGrpSpPr>
          <p:grpSpPr bwMode="auto">
            <a:xfrm>
              <a:off x="1018" y="1680"/>
              <a:ext cx="1046" cy="353"/>
              <a:chOff x="806" y="2216"/>
              <a:chExt cx="1046" cy="353"/>
            </a:xfrm>
          </p:grpSpPr>
          <p:sp>
            <p:nvSpPr>
              <p:cNvPr id="16408" name="Text Box 12"/>
              <p:cNvSpPr txBox="1">
                <a:spLocks noChangeArrowheads="1"/>
              </p:cNvSpPr>
              <p:nvPr/>
            </p:nvSpPr>
            <p:spPr bwMode="auto">
              <a:xfrm>
                <a:off x="806" y="2281"/>
                <a:ext cx="24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/>
                  <a:t>A</a:t>
                </a:r>
              </a:p>
            </p:txBody>
          </p:sp>
          <p:sp>
            <p:nvSpPr>
              <p:cNvPr id="16409" name="Text Box 13"/>
              <p:cNvSpPr txBox="1">
                <a:spLocks noChangeArrowheads="1"/>
              </p:cNvSpPr>
              <p:nvPr/>
            </p:nvSpPr>
            <p:spPr bwMode="auto">
              <a:xfrm>
                <a:off x="1248" y="2280"/>
                <a:ext cx="25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/>
                  <a:t>H</a:t>
                </a:r>
              </a:p>
            </p:txBody>
          </p:sp>
          <p:sp>
            <p:nvSpPr>
              <p:cNvPr id="16410" name="Text Box 14"/>
              <p:cNvSpPr txBox="1">
                <a:spLocks noChangeArrowheads="1"/>
              </p:cNvSpPr>
              <p:nvPr/>
            </p:nvSpPr>
            <p:spPr bwMode="auto">
              <a:xfrm>
                <a:off x="1400" y="2216"/>
                <a:ext cx="30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/>
                  <a:t>…</a:t>
                </a:r>
              </a:p>
            </p:txBody>
          </p:sp>
          <p:sp>
            <p:nvSpPr>
              <p:cNvPr id="16411" name="Text Box 15"/>
              <p:cNvSpPr txBox="1">
                <a:spLocks noChangeArrowheads="1"/>
              </p:cNvSpPr>
              <p:nvPr/>
            </p:nvSpPr>
            <p:spPr bwMode="auto">
              <a:xfrm>
                <a:off x="1608" y="2280"/>
                <a:ext cx="24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/>
                  <a:t>B</a:t>
                </a:r>
              </a:p>
            </p:txBody>
          </p:sp>
          <p:sp>
            <p:nvSpPr>
              <p:cNvPr id="16412" name="Line 16"/>
              <p:cNvSpPr>
                <a:spLocks noChangeShapeType="1"/>
              </p:cNvSpPr>
              <p:nvPr/>
            </p:nvSpPr>
            <p:spPr bwMode="auto">
              <a:xfrm>
                <a:off x="1053" y="2425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01" name="Group 18"/>
            <p:cNvGrpSpPr>
              <a:grpSpLocks/>
            </p:cNvGrpSpPr>
            <p:nvPr/>
          </p:nvGrpSpPr>
          <p:grpSpPr bwMode="auto">
            <a:xfrm>
              <a:off x="3514" y="1680"/>
              <a:ext cx="1046" cy="353"/>
              <a:chOff x="806" y="2216"/>
              <a:chExt cx="1046" cy="353"/>
            </a:xfrm>
          </p:grpSpPr>
          <p:sp>
            <p:nvSpPr>
              <p:cNvPr id="16403" name="Text Box 19"/>
              <p:cNvSpPr txBox="1">
                <a:spLocks noChangeArrowheads="1"/>
              </p:cNvSpPr>
              <p:nvPr/>
            </p:nvSpPr>
            <p:spPr bwMode="auto">
              <a:xfrm>
                <a:off x="806" y="2281"/>
                <a:ext cx="24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/>
                  <a:t>A</a:t>
                </a:r>
              </a:p>
            </p:txBody>
          </p:sp>
          <p:sp>
            <p:nvSpPr>
              <p:cNvPr id="16404" name="Text Box 20"/>
              <p:cNvSpPr txBox="1">
                <a:spLocks noChangeArrowheads="1"/>
              </p:cNvSpPr>
              <p:nvPr/>
            </p:nvSpPr>
            <p:spPr bwMode="auto">
              <a:xfrm>
                <a:off x="1248" y="2280"/>
                <a:ext cx="255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/>
                  <a:t>H</a:t>
                </a:r>
              </a:p>
            </p:txBody>
          </p:sp>
          <p:sp>
            <p:nvSpPr>
              <p:cNvPr id="16405" name="Text Box 21"/>
              <p:cNvSpPr txBox="1">
                <a:spLocks noChangeArrowheads="1"/>
              </p:cNvSpPr>
              <p:nvPr/>
            </p:nvSpPr>
            <p:spPr bwMode="auto">
              <a:xfrm>
                <a:off x="1400" y="2216"/>
                <a:ext cx="30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/>
                  <a:t>…</a:t>
                </a:r>
              </a:p>
            </p:txBody>
          </p:sp>
          <p:sp>
            <p:nvSpPr>
              <p:cNvPr id="16406" name="Text Box 22"/>
              <p:cNvSpPr txBox="1">
                <a:spLocks noChangeArrowheads="1"/>
              </p:cNvSpPr>
              <p:nvPr/>
            </p:nvSpPr>
            <p:spPr bwMode="auto">
              <a:xfrm>
                <a:off x="1608" y="2280"/>
                <a:ext cx="24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r>
                  <a:rPr lang="en-US"/>
                  <a:t>A</a:t>
                </a:r>
              </a:p>
            </p:txBody>
          </p:sp>
          <p:sp>
            <p:nvSpPr>
              <p:cNvPr id="16407" name="Line 23"/>
              <p:cNvSpPr>
                <a:spLocks noChangeShapeType="1"/>
              </p:cNvSpPr>
              <p:nvPr/>
            </p:nvSpPr>
            <p:spPr bwMode="auto">
              <a:xfrm>
                <a:off x="1053" y="2425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402" name="Text Box 24"/>
            <p:cNvSpPr txBox="1">
              <a:spLocks noChangeArrowheads="1"/>
            </p:cNvSpPr>
            <p:nvPr/>
          </p:nvSpPr>
          <p:spPr bwMode="auto">
            <a:xfrm>
              <a:off x="2737" y="1712"/>
              <a:ext cx="28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/>
                <a:t>or</a:t>
              </a:r>
            </a:p>
          </p:txBody>
        </p:sp>
      </p:grp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3124200" y="3048000"/>
            <a:ext cx="29067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A &amp; B are N, O, or F</a:t>
            </a:r>
          </a:p>
        </p:txBody>
      </p:sp>
      <p:pic>
        <p:nvPicPr>
          <p:cNvPr id="16392" name="Picture 28" descr="npo0001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33000" r="9000" b="16499"/>
          <a:stretch>
            <a:fillRect/>
          </a:stretch>
        </p:blipFill>
        <p:spPr bwMode="auto">
          <a:xfrm>
            <a:off x="1239838" y="3657600"/>
            <a:ext cx="6664325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2120900" y="4419600"/>
            <a:ext cx="4864100" cy="1803400"/>
            <a:chOff x="1336" y="2784"/>
            <a:chExt cx="3064" cy="1136"/>
          </a:xfrm>
        </p:grpSpPr>
        <p:sp>
          <p:nvSpPr>
            <p:cNvPr id="16394" name="Oval 29"/>
            <p:cNvSpPr>
              <a:spLocks noChangeArrowheads="1"/>
            </p:cNvSpPr>
            <p:nvPr/>
          </p:nvSpPr>
          <p:spPr bwMode="auto">
            <a:xfrm>
              <a:off x="1344" y="2784"/>
              <a:ext cx="144" cy="19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5" name="Oval 30"/>
            <p:cNvSpPr>
              <a:spLocks noChangeArrowheads="1"/>
            </p:cNvSpPr>
            <p:nvPr/>
          </p:nvSpPr>
          <p:spPr bwMode="auto">
            <a:xfrm>
              <a:off x="1336" y="3728"/>
              <a:ext cx="144" cy="19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6" name="Oval 31"/>
            <p:cNvSpPr>
              <a:spLocks noChangeArrowheads="1"/>
            </p:cNvSpPr>
            <p:nvPr/>
          </p:nvSpPr>
          <p:spPr bwMode="auto">
            <a:xfrm>
              <a:off x="2792" y="2784"/>
              <a:ext cx="144" cy="19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7" name="Oval 32"/>
            <p:cNvSpPr>
              <a:spLocks noChangeArrowheads="1"/>
            </p:cNvSpPr>
            <p:nvPr/>
          </p:nvSpPr>
          <p:spPr bwMode="auto">
            <a:xfrm>
              <a:off x="2784" y="3720"/>
              <a:ext cx="144" cy="19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8" name="Oval 33"/>
            <p:cNvSpPr>
              <a:spLocks noChangeArrowheads="1"/>
            </p:cNvSpPr>
            <p:nvPr/>
          </p:nvSpPr>
          <p:spPr bwMode="auto">
            <a:xfrm>
              <a:off x="4256" y="3720"/>
              <a:ext cx="144" cy="19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9" name="Oval 34"/>
            <p:cNvSpPr>
              <a:spLocks noChangeArrowheads="1"/>
            </p:cNvSpPr>
            <p:nvPr/>
          </p:nvSpPr>
          <p:spPr bwMode="auto">
            <a:xfrm>
              <a:off x="4248" y="2784"/>
              <a:ext cx="144" cy="19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utoUpdateAnimBg="0"/>
      <p:bldP spid="9241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npo0001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3" b="19592"/>
          <a:stretch>
            <a:fillRect/>
          </a:stretch>
        </p:blipFill>
        <p:spPr bwMode="auto">
          <a:xfrm>
            <a:off x="228600" y="1219200"/>
            <a:ext cx="86868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8389938" y="645477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970088" y="39688"/>
            <a:ext cx="524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/>
              <a:t>Chemistry In Action: </a:t>
            </a:r>
            <a:r>
              <a:rPr lang="en-US"/>
              <a:t>Liquid Crystals</a:t>
            </a:r>
            <a:endParaRPr lang="en-US" b="1"/>
          </a:p>
        </p:txBody>
      </p:sp>
      <p:pic>
        <p:nvPicPr>
          <p:cNvPr id="53251" name="Picture 3" descr="npo0001e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9" b="19997"/>
          <a:stretch>
            <a:fillRect/>
          </a:stretch>
        </p:blipFill>
        <p:spPr bwMode="auto">
          <a:xfrm>
            <a:off x="508000" y="609600"/>
            <a:ext cx="8128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4" descr="npo0001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99" b="6250"/>
          <a:stretch>
            <a:fillRect/>
          </a:stretch>
        </p:blipFill>
        <p:spPr bwMode="auto">
          <a:xfrm>
            <a:off x="2209800" y="4487863"/>
            <a:ext cx="47244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npo0001a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4" t="2777"/>
          <a:stretch>
            <a:fillRect/>
          </a:stretch>
        </p:blipFill>
        <p:spPr bwMode="auto">
          <a:xfrm>
            <a:off x="152400" y="809625"/>
            <a:ext cx="563880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 descr="npo0001a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31" b="19443"/>
          <a:stretch>
            <a:fillRect/>
          </a:stretch>
        </p:blipFill>
        <p:spPr bwMode="auto">
          <a:xfrm>
            <a:off x="4876800" y="4648200"/>
            <a:ext cx="426720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346450" y="115888"/>
            <a:ext cx="2468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/>
              <a:t>Hydrogen Bond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0800" y="6423025"/>
            <a:ext cx="677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28600" y="228600"/>
          <a:ext cx="855663" cy="163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" name="Clip" r:id="rId3" imgW="856440" imgH="1637640" progId="MS_ClipArt_Gallery.2">
                  <p:embed/>
                </p:oleObj>
              </mc:Choice>
              <mc:Fallback>
                <p:oleObj name="Clip" r:id="rId3" imgW="856440" imgH="163764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28600"/>
                        <a:ext cx="855663" cy="163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55725" y="369888"/>
            <a:ext cx="74834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/>
            <a:r>
              <a:rPr lang="en-US" sz="2800"/>
              <a:t>Why is the hydrogen bond considered a “special” dipole-dipole interaction?</a:t>
            </a:r>
          </a:p>
        </p:txBody>
      </p:sp>
      <p:pic>
        <p:nvPicPr>
          <p:cNvPr id="18436" name="Picture 6" descr="npo0001a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00"/>
          <a:stretch>
            <a:fillRect/>
          </a:stretch>
        </p:blipFill>
        <p:spPr bwMode="auto">
          <a:xfrm>
            <a:off x="508000" y="2011363"/>
            <a:ext cx="8128000" cy="454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002088" y="2438400"/>
            <a:ext cx="3443287" cy="1752600"/>
            <a:chOff x="2521" y="1536"/>
            <a:chExt cx="2169" cy="1104"/>
          </a:xfrm>
        </p:grpSpPr>
        <p:sp>
          <p:nvSpPr>
            <p:cNvPr id="18443" name="Line 7"/>
            <p:cNvSpPr>
              <a:spLocks noChangeShapeType="1"/>
            </p:cNvSpPr>
            <p:nvPr/>
          </p:nvSpPr>
          <p:spPr bwMode="auto">
            <a:xfrm flipH="1">
              <a:off x="2784" y="2016"/>
              <a:ext cx="1536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44" name="Text Box 8"/>
            <p:cNvSpPr txBox="1">
              <a:spLocks noChangeArrowheads="1"/>
            </p:cNvSpPr>
            <p:nvPr/>
          </p:nvSpPr>
          <p:spPr bwMode="auto">
            <a:xfrm>
              <a:off x="2521" y="1536"/>
              <a:ext cx="2169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l" eaLnBrk="1" hangingPunct="1"/>
              <a:r>
                <a:rPr lang="en-US">
                  <a:solidFill>
                    <a:srgbClr val="FF0000"/>
                  </a:solidFill>
                </a:rPr>
                <a:t>Decreasing molar mass</a:t>
              </a:r>
            </a:p>
            <a:p>
              <a:pPr algn="l" eaLnBrk="1" hangingPunct="1"/>
              <a:r>
                <a:rPr lang="en-US">
                  <a:solidFill>
                    <a:srgbClr val="FF0000"/>
                  </a:solidFill>
                </a:rPr>
                <a:t>Decreasing boiling point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362200" y="1905000"/>
            <a:ext cx="762000" cy="2438400"/>
            <a:chOff x="1488" y="1200"/>
            <a:chExt cx="480" cy="1536"/>
          </a:xfrm>
        </p:grpSpPr>
        <p:sp>
          <p:nvSpPr>
            <p:cNvPr id="18440" name="Oval 9"/>
            <p:cNvSpPr>
              <a:spLocks noChangeArrowheads="1"/>
            </p:cNvSpPr>
            <p:nvPr/>
          </p:nvSpPr>
          <p:spPr bwMode="auto">
            <a:xfrm>
              <a:off x="1488" y="1200"/>
              <a:ext cx="432" cy="38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1" name="Oval 10"/>
            <p:cNvSpPr>
              <a:spLocks noChangeArrowheads="1"/>
            </p:cNvSpPr>
            <p:nvPr/>
          </p:nvSpPr>
          <p:spPr bwMode="auto">
            <a:xfrm>
              <a:off x="1536" y="1824"/>
              <a:ext cx="432" cy="38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2" name="Oval 11"/>
            <p:cNvSpPr>
              <a:spLocks noChangeArrowheads="1"/>
            </p:cNvSpPr>
            <p:nvPr/>
          </p:nvSpPr>
          <p:spPr bwMode="auto">
            <a:xfrm>
              <a:off x="1536" y="2352"/>
              <a:ext cx="432" cy="38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038350" y="141288"/>
            <a:ext cx="5094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Types of Intermolecular Forces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u="sng"/>
              <a:t>2. Ion-Dipole Forces</a:t>
            </a: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2000" y="17526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Attractive forces between an </a:t>
            </a:r>
            <a:r>
              <a:rPr lang="en-US" b="1"/>
              <a:t>ion</a:t>
            </a:r>
            <a:r>
              <a:rPr lang="en-US"/>
              <a:t> and a </a:t>
            </a:r>
            <a:r>
              <a:rPr lang="en-US" b="1"/>
              <a:t>polar molecule</a:t>
            </a:r>
          </a:p>
        </p:txBody>
      </p:sp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11.2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600200" y="2782888"/>
            <a:ext cx="5943600" cy="3694112"/>
            <a:chOff x="1008" y="1753"/>
            <a:chExt cx="3744" cy="2327"/>
          </a:xfrm>
        </p:grpSpPr>
        <p:pic>
          <p:nvPicPr>
            <p:cNvPr id="19467" name="Picture 9" descr="npo00019c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96" b="7498"/>
            <a:stretch>
              <a:fillRect/>
            </a:stretch>
          </p:blipFill>
          <p:spPr bwMode="auto">
            <a:xfrm>
              <a:off x="1008" y="1988"/>
              <a:ext cx="3744" cy="2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8" name="Text Box 10"/>
            <p:cNvSpPr txBox="1">
              <a:spLocks noChangeArrowheads="1"/>
            </p:cNvSpPr>
            <p:nvPr/>
          </p:nvSpPr>
          <p:spPr bwMode="auto">
            <a:xfrm>
              <a:off x="1918" y="1753"/>
              <a:ext cx="194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/>
                <a:t>Ion-Dipole Interaction</a:t>
              </a:r>
            </a:p>
          </p:txBody>
        </p:sp>
      </p:grp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3873500" y="3340100"/>
            <a:ext cx="990600" cy="1066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438400" y="3200400"/>
            <a:ext cx="3810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2184400" y="4762500"/>
            <a:ext cx="3810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3873500" y="5321300"/>
            <a:ext cx="990600" cy="1066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utoUpdateAnimBg="0"/>
      <p:bldP spid="6157" grpId="0" animBg="1"/>
      <p:bldP spid="6158" grpId="0" animBg="1"/>
      <p:bldP spid="6159" grpId="0" animBg="1"/>
      <p:bldP spid="61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npo00019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7"/>
          <a:stretch>
            <a:fillRect/>
          </a:stretch>
        </p:blipFill>
        <p:spPr bwMode="auto">
          <a:xfrm>
            <a:off x="914400" y="914400"/>
            <a:ext cx="73152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038350" y="141288"/>
            <a:ext cx="50942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/>
              <a:t>Types of Intermolecular Forces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52400" y="9906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b="1" u="sng"/>
              <a:t>3. Dipole-Dipole Forces</a:t>
            </a:r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62000" y="1752600"/>
            <a:ext cx="609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/>
              <a:t>Attractive forces between </a:t>
            </a:r>
            <a:r>
              <a:rPr lang="en-US" b="1"/>
              <a:t>polar molecules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914400" y="2582863"/>
            <a:ext cx="7315200" cy="3513137"/>
            <a:chOff x="576" y="1627"/>
            <a:chExt cx="4608" cy="2213"/>
          </a:xfrm>
        </p:grpSpPr>
        <p:pic>
          <p:nvPicPr>
            <p:cNvPr id="21518" name="Picture 5" descr="npo00019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996" b="11998"/>
            <a:stretch>
              <a:fillRect/>
            </a:stretch>
          </p:blipFill>
          <p:spPr bwMode="auto">
            <a:xfrm>
              <a:off x="576" y="1938"/>
              <a:ext cx="4608" cy="1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9" name="Text Box 6"/>
            <p:cNvSpPr txBox="1">
              <a:spLocks noChangeArrowheads="1"/>
            </p:cNvSpPr>
            <p:nvPr/>
          </p:nvSpPr>
          <p:spPr bwMode="auto">
            <a:xfrm>
              <a:off x="1130" y="1627"/>
              <a:ext cx="353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/>
                <a:t>Orientation of Polar Molecules in a Solid</a:t>
              </a:r>
            </a:p>
          </p:txBody>
        </p:sp>
      </p:grp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8389938" y="6384925"/>
            <a:ext cx="6778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/>
            <a:r>
              <a:rPr lang="en-US" sz="2000"/>
              <a:t>11.2</a:t>
            </a: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476500" y="3124200"/>
            <a:ext cx="4076700" cy="2984500"/>
            <a:chOff x="1560" y="1968"/>
            <a:chExt cx="2568" cy="1880"/>
          </a:xfrm>
        </p:grpSpPr>
        <p:sp>
          <p:nvSpPr>
            <p:cNvPr id="21512" name="Oval 9"/>
            <p:cNvSpPr>
              <a:spLocks noChangeArrowheads="1"/>
            </p:cNvSpPr>
            <p:nvPr/>
          </p:nvSpPr>
          <p:spPr bwMode="auto">
            <a:xfrm>
              <a:off x="1560" y="1968"/>
              <a:ext cx="1056" cy="67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3" name="Oval 10"/>
            <p:cNvSpPr>
              <a:spLocks noChangeArrowheads="1"/>
            </p:cNvSpPr>
            <p:nvPr/>
          </p:nvSpPr>
          <p:spPr bwMode="auto">
            <a:xfrm>
              <a:off x="3072" y="1968"/>
              <a:ext cx="1056" cy="67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4" name="Oval 11"/>
            <p:cNvSpPr>
              <a:spLocks noChangeArrowheads="1"/>
            </p:cNvSpPr>
            <p:nvPr/>
          </p:nvSpPr>
          <p:spPr bwMode="auto">
            <a:xfrm>
              <a:off x="3072" y="2584"/>
              <a:ext cx="1056" cy="67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5" name="Oval 12"/>
            <p:cNvSpPr>
              <a:spLocks noChangeArrowheads="1"/>
            </p:cNvSpPr>
            <p:nvPr/>
          </p:nvSpPr>
          <p:spPr bwMode="auto">
            <a:xfrm>
              <a:off x="1560" y="2584"/>
              <a:ext cx="1056" cy="67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6" name="Oval 13"/>
            <p:cNvSpPr>
              <a:spLocks noChangeArrowheads="1"/>
            </p:cNvSpPr>
            <p:nvPr/>
          </p:nvSpPr>
          <p:spPr bwMode="auto">
            <a:xfrm>
              <a:off x="3072" y="3176"/>
              <a:ext cx="1056" cy="67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7" name="Oval 14"/>
            <p:cNvSpPr>
              <a:spLocks noChangeArrowheads="1"/>
            </p:cNvSpPr>
            <p:nvPr/>
          </p:nvSpPr>
          <p:spPr bwMode="auto">
            <a:xfrm>
              <a:off x="1560" y="3168"/>
              <a:ext cx="1056" cy="67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1200</Words>
  <Application>Microsoft Office PowerPoint</Application>
  <PresentationFormat>On-screen Show (4:3)</PresentationFormat>
  <Paragraphs>234</Paragraphs>
  <Slides>41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ＭＳ Ｐゴシック</vt:lpstr>
      <vt:lpstr>Times New Roman</vt:lpstr>
      <vt:lpstr>Calibri</vt:lpstr>
      <vt:lpstr>Symbol</vt:lpstr>
      <vt:lpstr>Default Design</vt:lpstr>
      <vt:lpstr>Microsoft Clip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Energetics Teaser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Where’s Waldo?</vt:lpstr>
      <vt:lpstr>PowerPoint Presentation</vt:lpstr>
      <vt:lpstr>PowerPoint Presentation</vt:lpstr>
    </vt:vector>
  </TitlesOfParts>
  <Company>University of Missouri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J. David Robertson</dc:creator>
  <cp:lastModifiedBy>Brakke</cp:lastModifiedBy>
  <cp:revision>45</cp:revision>
  <dcterms:created xsi:type="dcterms:W3CDTF">2001-07-02T01:11:17Z</dcterms:created>
  <dcterms:modified xsi:type="dcterms:W3CDTF">2010-11-22T10:58:52Z</dcterms:modified>
</cp:coreProperties>
</file>